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7"/>
    <p:sldId id="257" r:id="rId9"/>
    <p:sldId id="258" r:id="rId10"/>
    <p:sldId id="259" r:id="rId11"/>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本スライドでは、各担当者の月間売上データを視覚的に示し、強みと改善点を明確にしています。具体的には、上位3名が全体の売上を約70％占めている一方で、下位層では目標未達率が高いことがわかります。この情報を踏まえ、次期では個別に販売戦略を見直し、研修やインセンティブ制度の導入を検討するべきです。また、売上増加傾向と低迷点を対照的に示すことで、従業員全員が共通認識を持てるよう努めています。</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今回の全体概要スライドでは、今月の総売上をはじめ各担当者の実績と平均売上額を明確に示しています。データ可視化を通じてチーム全員が現状を把握しやすくなるため、次回の戦略策定やリソース配分に直接活用できます。この数字は弊社の成長軸として重要な指標であり、プレゼンテーション中に質疑応答も想定しています。</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このスライドでは担当者ごとの売上高を比較し、パフォーマンス差が明らかになっています。田中さんは5,000万円の大きな貢献でチームを牽引しています。一方、橋本さんは2,397万円と次点ですが業績は安定しており、改善策は限定的です。しかし佐藤さんの売上が34.9万円にとどまっているため、営業戦略や顧客訪問頻度の再設計、トレーニングの強化等を検討し、業績向上につなげる必要があります。</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今回の結論としては、トップセールス担当者へのインセンティブ強化・佐藤さん向け販売トレーニング実施・月間目標達成率90％以上維持と来期10%売上増計画という３点に集中します。これらの対策を実行することで、個人のやる気は高まり、業務プロセスが効率化され、結果として組織全体の売上パフォーマンス向上が期待できます。</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0.png"/><Relationship Id="rId7" Type="http://schemas.openxmlformats.org/officeDocument/2006/relationships/image" Target="../media/image11.png"/><Relationship Id="rId8" Type="http://schemas.openxmlformats.org/officeDocument/2006/relationships/image" Target="../media/image12.png"/><Relationship Id="rId9" Type="http://schemas.openxmlformats.org/officeDocument/2006/relationships/image" Target="../media/image13.png"/><Relationship Id="rId10" Type="http://schemas.openxmlformats.org/officeDocument/2006/relationships/image" Target="../media/image14.png"/></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2" name="Rounded Rectangle 1"/>
          <p:cNvSpPr/>
          <p:nvPr/>
        </p:nvSpPr>
        <p:spPr>
          <a:xfrm>
            <a:off x="838200" y="1981200"/>
            <a:ext cx="48768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3" name="Picture 2" descr="24651bdd-811b-45e6-be6f-6c2d6b1b5471.png"/>
          <p:cNvPicPr>
            <a:picLocks noChangeAspect="1"/>
          </p:cNvPicPr>
          <p:nvPr/>
        </p:nvPicPr>
        <p:blipFill>
          <a:blip r:embed="rId3"/>
          <a:stretch>
            <a:fillRect/>
          </a:stretch>
        </p:blipFill>
        <p:spPr>
          <a:xfrm>
            <a:off x="838200" y="1981200"/>
            <a:ext cx="4876800" cy="3048000"/>
          </a:xfrm>
          <a:prstGeom prst="rect">
            <a:avLst/>
          </a:prstGeom>
        </p:spPr>
      </p:pic>
      <p:sp>
        <p:nvSpPr>
          <p:cNvPr id="4" name="TextBox 3"/>
          <p:cNvSpPr txBox="1"/>
          <p:nvPr/>
        </p:nvSpPr>
        <p:spPr>
          <a:xfrm>
            <a:off x="6400800" y="1571625"/>
            <a:ext cx="4591050" cy="13716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4500" b="1">
                <a:solidFill>
                  <a:srgbClr val="111827"/>
                </a:solidFill>
                <a:latin typeface="Poppins"/>
              </a:defRPr>
            </a:pPr>
            <a:r>
              <a:rPr i="0" sz="4500" b="1">
                <a:solidFill>
                  <a:srgbClr val="111827"/>
                </a:solidFill>
                <a:latin typeface="Poppins"/>
              </a:rPr>
              <a:t>今月の売上成績まとめ</a:t>
            </a:r>
          </a:p>
        </p:txBody>
      </p:sp>
      <p:sp>
        <p:nvSpPr>
          <p:cNvPr id="5" name="Rounded Rectangle 4"/>
          <p:cNvSpPr/>
          <p:nvPr/>
        </p:nvSpPr>
        <p:spPr>
          <a:xfrm>
            <a:off x="6400800" y="4352925"/>
            <a:ext cx="5029200" cy="971550"/>
          </a:xfrm>
          <a:prstGeom prst="roundRect">
            <a:avLst>
              <a:gd name="adj" fmla="val 7843"/>
            </a:avLst>
          </a:prstGeom>
          <a:solidFill>
            <a:srgbClr val="FFFFFF"/>
          </a:solidFill>
          <a:ln w="9525">
            <a:solidFill>
              <a:srgbClr val="E5E7EB"/>
            </a:solidFill>
          </a:ln>
          <a:effectLst>
            <a:outerShdw blurRad="19050" dir="5400000" dist="9525" rotWithShape="0">
              <a:srgbClr val="000000">
                <a:alpha val="51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228600" bIns="228600"/>
          <a:lstStyle/>
          <a:p>
            <a:pPr algn="ctr"/>
          </a:p>
        </p:txBody>
      </p:sp>
      <p:sp>
        <p:nvSpPr>
          <p:cNvPr id="6" name="TextBox 5"/>
          <p:cNvSpPr txBox="1"/>
          <p:nvPr/>
        </p:nvSpPr>
        <p:spPr>
          <a:xfrm>
            <a:off x="6400800" y="3333750"/>
            <a:ext cx="4991100" cy="7715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24444"/>
              </a:lnSpc>
              <a:defRPr i="0" sz="1350" b="0">
                <a:solidFill>
                  <a:srgbClr val="4B5563"/>
                </a:solidFill>
                <a:latin typeface="Poppins"/>
              </a:defRPr>
            </a:pPr>
            <a:r>
              <a:rPr i="0" sz="1350" b="0">
                <a:solidFill>
                  <a:srgbClr val="4B5563"/>
                </a:solidFill>
                <a:latin typeface="Poppins"/>
              </a:rPr>
              <a:t>本資料は、今月の担当者別売上高を整理し、成果と課題を共有することを目的としています。各項目について簡潔に分析し、次期計画へのインサイトを提供します。</a:t>
            </a:r>
          </a:p>
        </p:txBody>
      </p:sp>
      <p:sp>
        <p:nvSpPr>
          <p:cNvPr id="7" name="TextBox 6"/>
          <p:cNvSpPr txBox="1"/>
          <p:nvPr/>
        </p:nvSpPr>
        <p:spPr>
          <a:xfrm>
            <a:off x="7248525" y="4591050"/>
            <a:ext cx="821531"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1">
                <a:solidFill>
                  <a:srgbClr val="111827"/>
                </a:solidFill>
                <a:latin typeface="Poppins"/>
              </a:defRPr>
            </a:pPr>
            <a:r>
              <a:rPr i="0" sz="1500" b="1">
                <a:solidFill>
                  <a:srgbClr val="111827"/>
                </a:solidFill>
                <a:latin typeface="Poppins"/>
              </a:rPr>
              <a:t>山田 太郎</a:t>
            </a:r>
          </a:p>
        </p:txBody>
      </p:sp>
      <p:sp>
        <p:nvSpPr>
          <p:cNvPr id="8" name="Rounded Rectangle 7"/>
          <p:cNvSpPr/>
          <p:nvPr/>
        </p:nvSpPr>
        <p:spPr>
          <a:xfrm>
            <a:off x="6638925" y="4610100"/>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9" name="TextBox 8"/>
          <p:cNvSpPr txBox="1"/>
          <p:nvPr/>
        </p:nvSpPr>
        <p:spPr>
          <a:xfrm>
            <a:off x="7248525" y="4857750"/>
            <a:ext cx="958750" cy="21907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20000"/>
              </a:lnSpc>
              <a:defRPr i="0" sz="1200" b="0">
                <a:solidFill>
                  <a:srgbClr val="4B5563"/>
                </a:solidFill>
                <a:latin typeface="Poppins"/>
              </a:defRPr>
            </a:pPr>
            <a:r>
              <a:rPr i="0" sz="1200" b="0">
                <a:solidFill>
                  <a:srgbClr val="4B5563"/>
                </a:solidFill>
                <a:latin typeface="Poppins"/>
              </a:rPr>
              <a:t>2026-06-09</a:t>
            </a:r>
          </a:p>
        </p:txBody>
      </p:sp>
      <p:sp>
        <p:nvSpPr>
          <p:cNvPr id="10" name="TextBox 9"/>
          <p:cNvSpPr txBox="1"/>
          <p:nvPr/>
        </p:nvSpPr>
        <p:spPr>
          <a:xfrm>
            <a:off x="6715125" y="4724400"/>
            <a:ext cx="323850" cy="2286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20000"/>
              </a:lnSpc>
              <a:defRPr i="0" sz="1200" b="1">
                <a:solidFill>
                  <a:srgbClr val="FFFFFF"/>
                </a:solidFill>
                <a:latin typeface="Poppins"/>
              </a:defRPr>
            </a:pPr>
            <a:r>
              <a:rPr i="0" sz="1200" b="1">
                <a:solidFill>
                  <a:srgbClr val="FFFFFF"/>
                </a:solidFill>
                <a:latin typeface="Poppins"/>
              </a:rPr>
              <a:t>山太</a:t>
            </a:r>
          </a:p>
        </p:txBody>
      </p:sp>
      <p:sp>
        <p:nvSpPr>
          <p:cNvPr id="11" name="Rectangle 10"/>
          <p:cNvSpPr/>
          <p:nvPr/>
        </p:nvSpPr>
        <p:spPr>
          <a:xfrm>
            <a:off x="6400800" y="3057525"/>
            <a:ext cx="762000" cy="3810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2" name="Rounded Rectangle 1"/>
          <p:cNvSpPr/>
          <p:nvPr/>
        </p:nvSpPr>
        <p:spPr>
          <a:xfrm>
            <a:off x="838200" y="1752600"/>
            <a:ext cx="48768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3" name="Picture 2" descr="24651bdd-811b-45e6-be6f-6c2d6b1b5471.png"/>
          <p:cNvPicPr>
            <a:picLocks noChangeAspect="1"/>
          </p:cNvPicPr>
          <p:nvPr/>
        </p:nvPicPr>
        <p:blipFill>
          <a:blip r:embed="rId3"/>
          <a:stretch>
            <a:fillRect/>
          </a:stretch>
        </p:blipFill>
        <p:spPr>
          <a:xfrm>
            <a:off x="838200" y="1752600"/>
            <a:ext cx="4876800" cy="3048000"/>
          </a:xfrm>
          <a:prstGeom prst="rect">
            <a:avLst/>
          </a:prstGeom>
        </p:spPr>
      </p:pic>
      <p:sp>
        <p:nvSpPr>
          <p:cNvPr id="4" name="TextBox 3"/>
          <p:cNvSpPr txBox="1"/>
          <p:nvPr/>
        </p:nvSpPr>
        <p:spPr>
          <a:xfrm>
            <a:off x="6400800" y="3552825"/>
            <a:ext cx="4930675" cy="5048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24444"/>
              </a:lnSpc>
              <a:defRPr i="0" sz="1350" b="0">
                <a:solidFill>
                  <a:srgbClr val="4B5563"/>
                </a:solidFill>
                <a:latin typeface="Poppins"/>
              </a:defRPr>
            </a:pPr>
            <a:r>
              <a:rPr i="0" sz="1350" b="0">
                <a:solidFill>
                  <a:srgbClr val="4B5563"/>
                </a:solidFill>
                <a:latin typeface="Poppins"/>
              </a:rPr>
              <a:t>今月総売上7,432,417円、田中5,000,000円・橋本2,397,499円・佐藤34,918円。平均≈2,477,472円で伸び率が把握しやすい。</a:t>
            </a:r>
          </a:p>
        </p:txBody>
      </p:sp>
      <p:sp>
        <p:nvSpPr>
          <p:cNvPr id="5" name="TextBox 4"/>
          <p:cNvSpPr txBox="1"/>
          <p:nvPr/>
        </p:nvSpPr>
        <p:spPr>
          <a:xfrm>
            <a:off x="6400800" y="2362200"/>
            <a:ext cx="2305050" cy="8001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4500" b="1">
                <a:solidFill>
                  <a:srgbClr val="111827"/>
                </a:solidFill>
                <a:latin typeface="Poppins"/>
              </a:defRPr>
            </a:pPr>
            <a:r>
              <a:rPr i="0" sz="4500" b="1">
                <a:solidFill>
                  <a:srgbClr val="111827"/>
                </a:solidFill>
                <a:latin typeface="Poppins"/>
              </a:rPr>
              <a:t>全体概要</a:t>
            </a:r>
          </a:p>
        </p:txBody>
      </p:sp>
      <p:sp>
        <p:nvSpPr>
          <p:cNvPr id="6" name="Rectangle 5"/>
          <p:cNvSpPr/>
          <p:nvPr/>
        </p:nvSpPr>
        <p:spPr>
          <a:xfrm>
            <a:off x="6400800" y="3276600"/>
            <a:ext cx="762000" cy="3810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pic>
        <p:nvPicPr>
          <p:cNvPr id="2" name="Picture 1" descr="22341fe6-4ef6-4c1b-8842-d307d74b9147.png"/>
          <p:cNvPicPr>
            <a:picLocks noChangeAspect="1"/>
          </p:cNvPicPr>
          <p:nvPr/>
        </p:nvPicPr>
        <p:blipFill>
          <a:blip r:embed="rId3"/>
          <a:stretch>
            <a:fillRect/>
          </a:stretch>
        </p:blipFill>
        <p:spPr>
          <a:xfrm>
            <a:off x="0" y="0"/>
            <a:ext cx="2438400" cy="6858000"/>
          </a:xfrm>
          <a:prstGeom prst="rect">
            <a:avLst/>
          </a:prstGeom>
        </p:spPr>
      </p:pic>
      <p:pic>
        <p:nvPicPr>
          <p:cNvPr id="3" name="Picture 2" descr="285d6c18-26c6-45ef-8d76-0e1e65aae628.png"/>
          <p:cNvPicPr>
            <a:picLocks noChangeAspect="1"/>
          </p:cNvPicPr>
          <p:nvPr/>
        </p:nvPicPr>
        <p:blipFill>
          <a:blip r:embed="rId4"/>
          <a:stretch>
            <a:fillRect/>
          </a:stretch>
        </p:blipFill>
        <p:spPr>
          <a:xfrm rot="10800000">
            <a:off x="9753600" y="0"/>
            <a:ext cx="2438400" cy="6858000"/>
          </a:xfrm>
          <a:prstGeom prst="rect">
            <a:avLst/>
          </a:prstGeom>
        </p:spPr>
      </p:pic>
      <p:sp>
        <p:nvSpPr>
          <p:cNvPr id="4" name="Rounded Rectangle 3"/>
          <p:cNvSpPr/>
          <p:nvPr/>
        </p:nvSpPr>
        <p:spPr>
          <a:xfrm>
            <a:off x="1828800" y="2571750"/>
            <a:ext cx="8534400" cy="2171700"/>
          </a:xfrm>
          <a:prstGeom prst="roundRect">
            <a:avLst>
              <a:gd name="adj" fmla="val 3508"/>
            </a:avLst>
          </a:prstGeom>
          <a:solidFill>
            <a:srgbClr val="E5E7EB"/>
          </a:solidFill>
          <a:ln w="9525">
            <a:solidFill>
              <a:srgbClr val="E5E7EB"/>
            </a:solid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5" name="Picture 4" descr="5247f10a-2d5c-4600-9b61-f2cd58e3395b.png"/>
          <p:cNvPicPr>
            <a:picLocks noChangeAspect="1"/>
          </p:cNvPicPr>
          <p:nvPr/>
        </p:nvPicPr>
        <p:blipFill>
          <a:blip r:embed="rId5"/>
          <a:stretch>
            <a:fillRect/>
          </a:stretch>
        </p:blipFill>
        <p:spPr>
          <a:xfrm>
            <a:off x="1838325" y="3648075"/>
            <a:ext cx="8515350" cy="542925"/>
          </a:xfrm>
          <a:prstGeom prst="rect">
            <a:avLst/>
          </a:prstGeom>
        </p:spPr>
      </p:pic>
      <p:pic>
        <p:nvPicPr>
          <p:cNvPr id="6" name="Picture 5" descr="f524cbf1-03fb-441f-9dc5-b969505f2459.png"/>
          <p:cNvPicPr>
            <a:picLocks noChangeAspect="1"/>
          </p:cNvPicPr>
          <p:nvPr/>
        </p:nvPicPr>
        <p:blipFill>
          <a:blip r:embed="rId6"/>
          <a:stretch>
            <a:fillRect/>
          </a:stretch>
        </p:blipFill>
        <p:spPr>
          <a:xfrm>
            <a:off x="1838325" y="4191000"/>
            <a:ext cx="8515350" cy="542925"/>
          </a:xfrm>
          <a:prstGeom prst="rect">
            <a:avLst/>
          </a:prstGeom>
        </p:spPr>
      </p:pic>
      <p:sp>
        <p:nvSpPr>
          <p:cNvPr id="7" name="Rounded Rectangle 6"/>
          <p:cNvSpPr/>
          <p:nvPr/>
        </p:nvSpPr>
        <p:spPr>
          <a:xfrm>
            <a:off x="1838325" y="2581275"/>
            <a:ext cx="8515350" cy="533400"/>
          </a:xfrm>
          <a:prstGeom prst="roundRect">
            <a:avLst>
              <a:gd name="adj" fmla="val 14285"/>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8" name="Picture 7" descr="eedc7e78-69ae-4fa8-8692-36eded3f71e3.png"/>
          <p:cNvPicPr>
            <a:picLocks noChangeAspect="1"/>
          </p:cNvPicPr>
          <p:nvPr/>
        </p:nvPicPr>
        <p:blipFill>
          <a:blip r:embed="rId7"/>
          <a:stretch>
            <a:fillRect/>
          </a:stretch>
        </p:blipFill>
        <p:spPr>
          <a:xfrm>
            <a:off x="1838325" y="3114675"/>
            <a:ext cx="8515350" cy="533400"/>
          </a:xfrm>
          <a:prstGeom prst="rect">
            <a:avLst/>
          </a:prstGeom>
        </p:spPr>
      </p:pic>
      <p:sp>
        <p:nvSpPr>
          <p:cNvPr id="9" name="TextBox 8"/>
          <p:cNvSpPr txBox="1"/>
          <p:nvPr/>
        </p:nvSpPr>
        <p:spPr>
          <a:xfrm>
            <a:off x="1838622" y="6096000"/>
            <a:ext cx="8533655" cy="4476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本表は担当者別の売上実績を示しています。田中さんが圧倒的に高い売上を記録し、橋本さんが次点、佐藤さんは大幅に低い結果となっています。</a:t>
            </a:r>
          </a:p>
        </p:txBody>
      </p:sp>
      <p:sp>
        <p:nvSpPr>
          <p:cNvPr id="10" name="TextBox 9"/>
          <p:cNvSpPr txBox="1"/>
          <p:nvPr/>
        </p:nvSpPr>
        <p:spPr>
          <a:xfrm>
            <a:off x="4381500" y="342900"/>
            <a:ext cx="3448050" cy="800100"/>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80000"/>
              </a:lnSpc>
              <a:defRPr i="0" sz="4500" b="1">
                <a:solidFill>
                  <a:srgbClr val="111827"/>
                </a:solidFill>
                <a:latin typeface="Poppins"/>
              </a:defRPr>
            </a:pPr>
            <a:r>
              <a:rPr i="0" sz="4500" b="1">
                <a:solidFill>
                  <a:srgbClr val="111827"/>
                </a:solidFill>
                <a:latin typeface="Poppins"/>
              </a:rPr>
              <a:t>担当者別分析</a:t>
            </a:r>
          </a:p>
        </p:txBody>
      </p:sp>
      <p:sp>
        <p:nvSpPr>
          <p:cNvPr id="11" name="Rounded Rectangle 10"/>
          <p:cNvSpPr/>
          <p:nvPr/>
        </p:nvSpPr>
        <p:spPr>
          <a:xfrm>
            <a:off x="1838325" y="3114675"/>
            <a:ext cx="4248150"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2" name="TextBox 11"/>
          <p:cNvSpPr txBox="1"/>
          <p:nvPr/>
        </p:nvSpPr>
        <p:spPr>
          <a:xfrm>
            <a:off x="1838325" y="3114675"/>
            <a:ext cx="4267200" cy="533400"/>
          </a:xfrm>
          <a:prstGeom prst="rect">
            <a:avLst/>
          </a:prstGeom>
          <a:noFill/>
          <a:ln>
            <a:noFill/>
          </a:ln>
          <a:effectLst>
            <a:outerShdw blurRad="0" dist="0" dir="0">
              <a:srgbClr val="000000">
                <a:alpha val="0"/>
              </a:srgbClr>
            </a:outerShdw>
          </a:effectLst>
        </p:spPr>
        <p:txBody>
          <a:bodyPr wrap="square" lIns="228600" rIns="228600" tIns="152400" bIns="152400">
            <a:spAutoFit/>
          </a:bodyPr>
          <a:lstStyle/>
          <a:p>
            <a:pPr algn="ctr">
              <a:lnSpc>
                <a:spcPct val="120000"/>
              </a:lnSpc>
              <a:defRPr i="0" sz="1200" b="0">
                <a:solidFill>
                  <a:srgbClr val="4B5563"/>
                </a:solidFill>
                <a:latin typeface="Poppins"/>
              </a:defRPr>
            </a:pPr>
            <a:r>
              <a:rPr i="0" sz="1200" b="0">
                <a:solidFill>
                  <a:srgbClr val="4B5563"/>
                </a:solidFill>
                <a:latin typeface="Poppins"/>
              </a:rPr>
              <a:t>田中</a:t>
            </a:r>
          </a:p>
        </p:txBody>
      </p:sp>
      <p:sp>
        <p:nvSpPr>
          <p:cNvPr id="13" name="Rounded Rectangle 12"/>
          <p:cNvSpPr/>
          <p:nvPr/>
        </p:nvSpPr>
        <p:spPr>
          <a:xfrm>
            <a:off x="6096000" y="3114675"/>
            <a:ext cx="4248150" cy="533400"/>
          </a:xfrm>
          <a:prstGeom prst="roundRect">
            <a:avLst>
              <a:gd name="adj" fmla="val 14285"/>
            </a:avLst>
          </a:prstGeom>
          <a:solidFill>
            <a:srgbClr val="F3F4F6"/>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4" name="Rounded Rectangle 13"/>
          <p:cNvSpPr/>
          <p:nvPr/>
        </p:nvSpPr>
        <p:spPr>
          <a:xfrm>
            <a:off x="1838325" y="3657600"/>
            <a:ext cx="4248150"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5" name="TextBox 14"/>
          <p:cNvSpPr txBox="1"/>
          <p:nvPr/>
        </p:nvSpPr>
        <p:spPr>
          <a:xfrm>
            <a:off x="1838325" y="3657600"/>
            <a:ext cx="4267200" cy="533400"/>
          </a:xfrm>
          <a:prstGeom prst="rect">
            <a:avLst/>
          </a:prstGeom>
          <a:noFill/>
          <a:ln>
            <a:noFill/>
          </a:ln>
          <a:effectLst>
            <a:outerShdw blurRad="0" dist="0" dir="0">
              <a:srgbClr val="000000">
                <a:alpha val="0"/>
              </a:srgbClr>
            </a:outerShdw>
          </a:effectLst>
        </p:spPr>
        <p:txBody>
          <a:bodyPr wrap="square" lIns="228600" rIns="228600" tIns="152400" bIns="152400">
            <a:spAutoFit/>
          </a:bodyPr>
          <a:lstStyle/>
          <a:p>
            <a:pPr algn="ctr">
              <a:lnSpc>
                <a:spcPct val="120000"/>
              </a:lnSpc>
              <a:defRPr i="0" sz="1200" b="0">
                <a:solidFill>
                  <a:srgbClr val="4B5563"/>
                </a:solidFill>
                <a:latin typeface="Poppins"/>
              </a:defRPr>
            </a:pPr>
            <a:r>
              <a:rPr i="0" sz="1200" b="0">
                <a:solidFill>
                  <a:srgbClr val="4B5563"/>
                </a:solidFill>
                <a:latin typeface="Poppins"/>
              </a:rPr>
              <a:t>橋本</a:t>
            </a:r>
          </a:p>
        </p:txBody>
      </p:sp>
      <p:sp>
        <p:nvSpPr>
          <p:cNvPr id="16" name="Rounded Rectangle 15"/>
          <p:cNvSpPr/>
          <p:nvPr/>
        </p:nvSpPr>
        <p:spPr>
          <a:xfrm>
            <a:off x="6096000" y="3657600"/>
            <a:ext cx="4248150" cy="533400"/>
          </a:xfrm>
          <a:prstGeom prst="roundRect">
            <a:avLst>
              <a:gd name="adj" fmla="val 14285"/>
            </a:avLst>
          </a:prstGeom>
          <a:solidFill>
            <a:srgbClr val="F3F4F6"/>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7" name="Rounded Rectangle 16"/>
          <p:cNvSpPr/>
          <p:nvPr/>
        </p:nvSpPr>
        <p:spPr>
          <a:xfrm>
            <a:off x="1838325" y="4200525"/>
            <a:ext cx="4248150" cy="533400"/>
          </a:xfrm>
          <a:prstGeom prst="roundRect">
            <a:avLst>
              <a:gd name="adj" fmla="val 14285"/>
            </a:avLst>
          </a:prstGeom>
          <a:solidFill>
            <a:srgbClr val="E5E7EB"/>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18" name="TextBox 17"/>
          <p:cNvSpPr txBox="1"/>
          <p:nvPr/>
        </p:nvSpPr>
        <p:spPr>
          <a:xfrm>
            <a:off x="1838325" y="4200525"/>
            <a:ext cx="4267200" cy="533400"/>
          </a:xfrm>
          <a:prstGeom prst="rect">
            <a:avLst/>
          </a:prstGeom>
          <a:noFill/>
          <a:ln>
            <a:noFill/>
          </a:ln>
          <a:effectLst>
            <a:outerShdw blurRad="0" dist="0" dir="0">
              <a:srgbClr val="000000">
                <a:alpha val="0"/>
              </a:srgbClr>
            </a:outerShdw>
          </a:effectLst>
        </p:spPr>
        <p:txBody>
          <a:bodyPr wrap="square" lIns="228600" rIns="228600" tIns="152400" bIns="152400">
            <a:spAutoFit/>
          </a:bodyPr>
          <a:lstStyle/>
          <a:p>
            <a:pPr algn="ctr">
              <a:lnSpc>
                <a:spcPct val="120000"/>
              </a:lnSpc>
              <a:defRPr i="0" sz="1200" b="0">
                <a:solidFill>
                  <a:srgbClr val="4B5563"/>
                </a:solidFill>
                <a:latin typeface="Poppins"/>
              </a:defRPr>
            </a:pPr>
            <a:r>
              <a:rPr i="0" sz="1200" b="0">
                <a:solidFill>
                  <a:srgbClr val="4B5563"/>
                </a:solidFill>
                <a:latin typeface="Poppins"/>
              </a:rPr>
              <a:t>佐藤</a:t>
            </a:r>
          </a:p>
        </p:txBody>
      </p:sp>
      <p:sp>
        <p:nvSpPr>
          <p:cNvPr id="19" name="Rounded Rectangle 18"/>
          <p:cNvSpPr/>
          <p:nvPr/>
        </p:nvSpPr>
        <p:spPr>
          <a:xfrm>
            <a:off x="6096000" y="4200525"/>
            <a:ext cx="4248150" cy="533400"/>
          </a:xfrm>
          <a:prstGeom prst="roundRect">
            <a:avLst>
              <a:gd name="adj" fmla="val 14285"/>
            </a:avLst>
          </a:prstGeom>
          <a:solidFill>
            <a:srgbClr val="F3F4F6"/>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228600" rIns="228600" tIns="152400" bIns="152400"/>
          <a:lstStyle/>
          <a:p>
            <a:pPr algn="ctr"/>
          </a:p>
        </p:txBody>
      </p:sp>
      <p:sp>
        <p:nvSpPr>
          <p:cNvPr id="20" name="TextBox 19"/>
          <p:cNvSpPr txBox="1"/>
          <p:nvPr/>
        </p:nvSpPr>
        <p:spPr>
          <a:xfrm>
            <a:off x="7770018" y="2733675"/>
            <a:ext cx="933450"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FFFFFF"/>
                </a:solidFill>
                <a:latin typeface="Poppins"/>
              </a:defRPr>
            </a:pPr>
            <a:r>
              <a:rPr i="0" sz="1200" b="0">
                <a:solidFill>
                  <a:srgbClr val="FFFFFF"/>
                </a:solidFill>
                <a:latin typeface="Poppins"/>
              </a:rPr>
              <a:t>売上高（円）</a:t>
            </a:r>
          </a:p>
        </p:txBody>
      </p:sp>
      <p:sp>
        <p:nvSpPr>
          <p:cNvPr id="21" name="TextBox 20"/>
          <p:cNvSpPr txBox="1"/>
          <p:nvPr/>
        </p:nvSpPr>
        <p:spPr>
          <a:xfrm>
            <a:off x="7854850" y="3267075"/>
            <a:ext cx="749498"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5,000,000</a:t>
            </a:r>
          </a:p>
        </p:txBody>
      </p:sp>
      <p:sp>
        <p:nvSpPr>
          <p:cNvPr id="22" name="TextBox 21"/>
          <p:cNvSpPr txBox="1"/>
          <p:nvPr/>
        </p:nvSpPr>
        <p:spPr>
          <a:xfrm>
            <a:off x="7867650" y="3810000"/>
            <a:ext cx="723900"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2,397,499</a:t>
            </a:r>
          </a:p>
        </p:txBody>
      </p:sp>
      <p:sp>
        <p:nvSpPr>
          <p:cNvPr id="23" name="TextBox 22"/>
          <p:cNvSpPr txBox="1"/>
          <p:nvPr/>
        </p:nvSpPr>
        <p:spPr>
          <a:xfrm>
            <a:off x="3736181" y="2733675"/>
            <a:ext cx="476250"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FFFFFF"/>
                </a:solidFill>
                <a:latin typeface="Poppins"/>
              </a:defRPr>
            </a:pPr>
            <a:r>
              <a:rPr i="0" sz="1200" b="0">
                <a:solidFill>
                  <a:srgbClr val="FFFFFF"/>
                </a:solidFill>
                <a:latin typeface="Poppins"/>
              </a:rPr>
              <a:t>担当者</a:t>
            </a:r>
          </a:p>
        </p:txBody>
      </p:sp>
      <p:sp>
        <p:nvSpPr>
          <p:cNvPr id="24" name="TextBox 23"/>
          <p:cNvSpPr txBox="1"/>
          <p:nvPr/>
        </p:nvSpPr>
        <p:spPr>
          <a:xfrm>
            <a:off x="7991623" y="4352925"/>
            <a:ext cx="475803" cy="219075"/>
          </a:xfrm>
          <a:prstGeom prst="rect">
            <a:avLst/>
          </a:prstGeom>
          <a:noFill/>
          <a:ln>
            <a:noFill/>
          </a:ln>
          <a:effectLst>
            <a:outerShdw blurRad="0" dist="0" dir="0">
              <a:srgbClr val="000000">
                <a:alpha val="0"/>
              </a:srgbClr>
            </a:outerShdw>
          </a:effectLst>
        </p:spPr>
        <p:txBody>
          <a:bodyPr wrap="square" lIns="0" rIns="0" tIns="0" bIns="0">
            <a:spAutoFit/>
          </a:bodyPr>
          <a:lstStyle/>
          <a:p>
            <a:pPr algn="ctr">
              <a:lnSpc>
                <a:spcPct val="120000"/>
              </a:lnSpc>
              <a:defRPr i="0" sz="1200" b="0">
                <a:solidFill>
                  <a:srgbClr val="4B5563"/>
                </a:solidFill>
                <a:latin typeface="Poppins"/>
              </a:defRPr>
            </a:pPr>
            <a:r>
              <a:rPr i="0" sz="1200" b="0">
                <a:solidFill>
                  <a:srgbClr val="4B5563"/>
                </a:solidFill>
                <a:latin typeface="Poppins"/>
              </a:rPr>
              <a:t>34,918</a:t>
            </a:r>
          </a:p>
        </p:txBody>
      </p:sp>
      <p:sp>
        <p:nvSpPr>
          <p:cNvPr id="25" name="Rectangle 24"/>
          <p:cNvSpPr/>
          <p:nvPr/>
        </p:nvSpPr>
        <p:spPr>
          <a:xfrm>
            <a:off x="5715000" y="1181100"/>
            <a:ext cx="762000" cy="38100"/>
          </a:xfrm>
          <a:prstGeom prst="rect">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pic>
        <p:nvPicPr>
          <p:cNvPr id="2" name="Picture 1" descr="d936e3aa-6e40-4920-8291-f33c70483c68.png"/>
          <p:cNvPicPr>
            <a:picLocks noChangeAspect="1"/>
          </p:cNvPicPr>
          <p:nvPr/>
        </p:nvPicPr>
        <p:blipFill>
          <a:blip r:embed="rId3"/>
          <a:stretch>
            <a:fillRect/>
          </a:stretch>
        </p:blipFill>
        <p:spPr>
          <a:xfrm>
            <a:off x="0" y="0"/>
            <a:ext cx="1219200" cy="6858000"/>
          </a:xfrm>
          <a:prstGeom prst="rect">
            <a:avLst/>
          </a:prstGeom>
        </p:spPr>
      </p:pic>
      <p:pic>
        <p:nvPicPr>
          <p:cNvPr id="3" name="Picture 2" descr="a2e2a29d-35ec-4eb7-be56-6d81f376a8e2.png"/>
          <p:cNvPicPr>
            <a:picLocks noChangeAspect="1"/>
          </p:cNvPicPr>
          <p:nvPr/>
        </p:nvPicPr>
        <p:blipFill>
          <a:blip r:embed="rId4"/>
          <a:stretch>
            <a:fillRect/>
          </a:stretch>
        </p:blipFill>
        <p:spPr>
          <a:xfrm>
            <a:off x="0" y="5638800"/>
            <a:ext cx="1828800" cy="1219200"/>
          </a:xfrm>
          <a:prstGeom prst="rect">
            <a:avLst/>
          </a:prstGeom>
        </p:spPr>
      </p:pic>
      <p:sp>
        <p:nvSpPr>
          <p:cNvPr id="4" name="Rounded Rectangle 3"/>
          <p:cNvSpPr/>
          <p:nvPr/>
        </p:nvSpPr>
        <p:spPr>
          <a:xfrm>
            <a:off x="7772400" y="1981200"/>
            <a:ext cx="3657600" cy="3048000"/>
          </a:xfrm>
          <a:prstGeom prst="roundRect">
            <a:avLst>
              <a:gd name="adj" fmla="val 5000"/>
            </a:avLst>
          </a:prstGeom>
          <a:solidFill>
            <a:srgbClr val="FFFFFF"/>
          </a:solidFill>
          <a:ln>
            <a:noFill/>
          </a:ln>
          <a:effectLst>
            <a:outerShdw blurRad="142875" dir="5400000" dist="95250" rotWithShape="0">
              <a:srgbClr val="000000">
                <a:alpha val="1020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5" name="Picture 4" descr="6b54d396-92eb-49ee-9a74-1506ccbb8eb8.png"/>
          <p:cNvPicPr>
            <a:picLocks noChangeAspect="1"/>
          </p:cNvPicPr>
          <p:nvPr/>
        </p:nvPicPr>
        <p:blipFill>
          <a:blip r:embed="rId5"/>
          <a:stretch>
            <a:fillRect/>
          </a:stretch>
        </p:blipFill>
        <p:spPr>
          <a:xfrm>
            <a:off x="7772400" y="1981200"/>
            <a:ext cx="3657600" cy="3048000"/>
          </a:xfrm>
          <a:prstGeom prst="rect">
            <a:avLst/>
          </a:prstGeom>
        </p:spPr>
      </p:pic>
      <p:sp>
        <p:nvSpPr>
          <p:cNvPr id="6" name="TextBox 5"/>
          <p:cNvSpPr txBox="1"/>
          <p:nvPr/>
        </p:nvSpPr>
        <p:spPr>
          <a:xfrm>
            <a:off x="762000" y="314325"/>
            <a:ext cx="4819650" cy="962025"/>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80000"/>
              </a:lnSpc>
              <a:defRPr i="0" sz="5400" b="1">
                <a:solidFill>
                  <a:srgbClr val="111827"/>
                </a:solidFill>
                <a:latin typeface="Poppins"/>
              </a:defRPr>
            </a:pPr>
            <a:r>
              <a:rPr i="0" sz="5400" b="1">
                <a:solidFill>
                  <a:srgbClr val="111827"/>
                </a:solidFill>
                <a:latin typeface="Poppins"/>
              </a:rPr>
              <a:t>結論と次の指針</a:t>
            </a:r>
          </a:p>
        </p:txBody>
      </p:sp>
      <p:sp>
        <p:nvSpPr>
          <p:cNvPr id="7" name="TextBox 6"/>
          <p:cNvSpPr txBox="1"/>
          <p:nvPr/>
        </p:nvSpPr>
        <p:spPr>
          <a:xfrm>
            <a:off x="1524000" y="3201590"/>
            <a:ext cx="2286000" cy="623887"/>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050" b="0">
                <a:solidFill>
                  <a:srgbClr val="4B5563"/>
                </a:solidFill>
                <a:latin typeface="Poppins"/>
              </a:defRPr>
            </a:pPr>
            <a:r>
              <a:rPr i="0" sz="1050" b="0">
                <a:solidFill>
                  <a:srgbClr val="4B5563"/>
                </a:solidFill>
                <a:latin typeface="Poppins"/>
              </a:rPr>
              <a:t>トップセールス担当者への報酬を拡充し、モチベーションと業績向上を図ります。</a:t>
            </a:r>
          </a:p>
        </p:txBody>
      </p:sp>
      <p:sp>
        <p:nvSpPr>
          <p:cNvPr id="8" name="TextBox 7"/>
          <p:cNvSpPr txBox="1"/>
          <p:nvPr/>
        </p:nvSpPr>
        <p:spPr>
          <a:xfrm>
            <a:off x="1524000" y="4689871"/>
            <a:ext cx="2320528" cy="407193"/>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050" b="0">
                <a:solidFill>
                  <a:srgbClr val="4B5563"/>
                </a:solidFill>
                <a:latin typeface="Poppins"/>
              </a:defRPr>
            </a:pPr>
            <a:r>
              <a:rPr i="0" sz="1050" b="0">
                <a:solidFill>
                  <a:srgbClr val="4B5563"/>
                </a:solidFill>
                <a:latin typeface="Poppins"/>
              </a:rPr>
              <a:t>月間90％以上の達成率を保持し、来期10%売上増を計画しています。</a:t>
            </a:r>
          </a:p>
        </p:txBody>
      </p:sp>
      <p:sp>
        <p:nvSpPr>
          <p:cNvPr id="9" name="TextBox 8"/>
          <p:cNvSpPr txBox="1"/>
          <p:nvPr/>
        </p:nvSpPr>
        <p:spPr>
          <a:xfrm>
            <a:off x="4991100" y="3201590"/>
            <a:ext cx="2286000" cy="407193"/>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30000"/>
              </a:lnSpc>
              <a:defRPr i="0" sz="1050" b="0">
                <a:solidFill>
                  <a:srgbClr val="4B5563"/>
                </a:solidFill>
                <a:latin typeface="Poppins"/>
              </a:defRPr>
            </a:pPr>
            <a:r>
              <a:rPr i="0" sz="1050" b="0">
                <a:solidFill>
                  <a:srgbClr val="4B5563"/>
                </a:solidFill>
                <a:latin typeface="Poppins"/>
              </a:rPr>
              <a:t>佐藤さんの顧客対応力を高めるために専門研修プログラムを提供します。</a:t>
            </a:r>
          </a:p>
        </p:txBody>
      </p:sp>
      <p:sp>
        <p:nvSpPr>
          <p:cNvPr id="10" name="TextBox 9"/>
          <p:cNvSpPr txBox="1"/>
          <p:nvPr/>
        </p:nvSpPr>
        <p:spPr>
          <a:xfrm>
            <a:off x="4991100" y="2887265"/>
            <a:ext cx="1924050"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販売トレーニング実施</a:t>
            </a:r>
          </a:p>
        </p:txBody>
      </p:sp>
      <p:sp>
        <p:nvSpPr>
          <p:cNvPr id="11" name="TextBox 10"/>
          <p:cNvSpPr txBox="1"/>
          <p:nvPr/>
        </p:nvSpPr>
        <p:spPr>
          <a:xfrm>
            <a:off x="1524000" y="4375546"/>
            <a:ext cx="1733550"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売上目標維持と拡大</a:t>
            </a:r>
          </a:p>
        </p:txBody>
      </p:sp>
      <p:sp>
        <p:nvSpPr>
          <p:cNvPr id="12" name="TextBox 11"/>
          <p:cNvSpPr txBox="1"/>
          <p:nvPr/>
        </p:nvSpPr>
        <p:spPr>
          <a:xfrm>
            <a:off x="1524000" y="2887265"/>
            <a:ext cx="1722239" cy="266700"/>
          </a:xfrm>
          <a:prstGeom prst="rect">
            <a:avLst/>
          </a:prstGeom>
          <a:noFill/>
          <a:ln>
            <a:noFill/>
          </a:ln>
          <a:effectLst>
            <a:outerShdw blurRad="0" dist="0" dir="0">
              <a:srgbClr val="000000">
                <a:alpha val="0"/>
              </a:srgbClr>
            </a:outerShdw>
          </a:effectLst>
        </p:spPr>
        <p:txBody>
          <a:bodyPr wrap="square" lIns="0" rIns="0" tIns="0" bIns="0">
            <a:spAutoFit/>
          </a:bodyPr>
          <a:lstStyle/>
          <a:p>
            <a:pPr>
              <a:lnSpc>
                <a:spcPct val="112000"/>
              </a:lnSpc>
              <a:defRPr i="0" sz="1500" b="0">
                <a:solidFill>
                  <a:srgbClr val="111827"/>
                </a:solidFill>
                <a:latin typeface="Poppins"/>
              </a:defRPr>
            </a:pPr>
            <a:r>
              <a:rPr i="0" sz="1500" b="0">
                <a:solidFill>
                  <a:srgbClr val="111827"/>
                </a:solidFill>
                <a:latin typeface="Poppins"/>
              </a:rPr>
              <a:t>インセンティブ強化</a:t>
            </a:r>
          </a:p>
        </p:txBody>
      </p:sp>
      <p:sp>
        <p:nvSpPr>
          <p:cNvPr id="13" name="Rounded Rectangle 12"/>
          <p:cNvSpPr/>
          <p:nvPr/>
        </p:nvSpPr>
        <p:spPr>
          <a:xfrm>
            <a:off x="914400" y="2887265"/>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4" name="Rounded Rectangle 13"/>
          <p:cNvSpPr/>
          <p:nvPr/>
        </p:nvSpPr>
        <p:spPr>
          <a:xfrm>
            <a:off x="4381500" y="2887265"/>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sp>
        <p:nvSpPr>
          <p:cNvPr id="15" name="Rounded Rectangle 14"/>
          <p:cNvSpPr/>
          <p:nvPr/>
        </p:nvSpPr>
        <p:spPr>
          <a:xfrm>
            <a:off x="914400" y="4375546"/>
            <a:ext cx="457200" cy="457200"/>
          </a:xfrm>
          <a:prstGeom prst="roundRect">
            <a:avLst>
              <a:gd name="adj" fmla="val 50000"/>
            </a:avLst>
          </a:prstGeom>
          <a:solidFill>
            <a:srgbClr val="9333EA"/>
          </a:solidFill>
          <a:ln>
            <a:noFill/>
          </a:ln>
          <a:effectLst>
            <a:outerShdw blurRad="0" dist="0" dir="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p>
        </p:txBody>
      </p:sp>
      <p:pic>
        <p:nvPicPr>
          <p:cNvPr id="16" name="Picture 15" descr="1381134d-f34a-4057-8d53-edb02e0bd360.png"/>
          <p:cNvPicPr>
            <a:picLocks noChangeAspect="1"/>
          </p:cNvPicPr>
          <p:nvPr/>
        </p:nvPicPr>
        <p:blipFill>
          <a:blip r:embed="rId6"/>
          <a:stretch>
            <a:fillRect/>
          </a:stretch>
        </p:blipFill>
        <p:spPr>
          <a:xfrm>
            <a:off x="8077200" y="1066800"/>
            <a:ext cx="762000" cy="190500"/>
          </a:xfrm>
          <a:prstGeom prst="rect">
            <a:avLst/>
          </a:prstGeom>
        </p:spPr>
      </p:pic>
      <p:pic>
        <p:nvPicPr>
          <p:cNvPr id="17" name="Picture 16" descr="ccecffc2-0eaa-4854-9dfe-c9f3ba2e3e28.png"/>
          <p:cNvPicPr>
            <a:picLocks noChangeAspect="1"/>
          </p:cNvPicPr>
          <p:nvPr/>
        </p:nvPicPr>
        <p:blipFill>
          <a:blip r:embed="rId7"/>
          <a:stretch>
            <a:fillRect/>
          </a:stretch>
        </p:blipFill>
        <p:spPr>
          <a:xfrm>
            <a:off x="10820400" y="762000"/>
            <a:ext cx="304800" cy="304800"/>
          </a:xfrm>
          <a:prstGeom prst="rect">
            <a:avLst/>
          </a:prstGeom>
        </p:spPr>
      </p:pic>
      <p:pic>
        <p:nvPicPr>
          <p:cNvPr id="18" name="Picture 17" descr="851e9501-cc84-42f5-8824-4e8a0acd131e.png"/>
          <p:cNvPicPr>
            <a:picLocks noChangeAspect="1"/>
          </p:cNvPicPr>
          <p:nvPr/>
        </p:nvPicPr>
        <p:blipFill>
          <a:blip r:embed="rId8"/>
          <a:stretch>
            <a:fillRect/>
          </a:stretch>
        </p:blipFill>
        <p:spPr>
          <a:xfrm>
            <a:off x="1028700" y="3004393"/>
            <a:ext cx="228600" cy="228600"/>
          </a:xfrm>
          <a:prstGeom prst="rect">
            <a:avLst/>
          </a:prstGeom>
        </p:spPr>
      </p:pic>
      <p:pic>
        <p:nvPicPr>
          <p:cNvPr id="19" name="Picture 18" descr="32796e19-36d5-4b6e-bd7f-811821c421b6.png"/>
          <p:cNvPicPr>
            <a:picLocks noChangeAspect="1"/>
          </p:cNvPicPr>
          <p:nvPr/>
        </p:nvPicPr>
        <p:blipFill>
          <a:blip r:embed="rId9"/>
          <a:stretch>
            <a:fillRect/>
          </a:stretch>
        </p:blipFill>
        <p:spPr>
          <a:xfrm>
            <a:off x="4495800" y="3004393"/>
            <a:ext cx="228600" cy="228600"/>
          </a:xfrm>
          <a:prstGeom prst="rect">
            <a:avLst/>
          </a:prstGeom>
        </p:spPr>
      </p:pic>
      <p:pic>
        <p:nvPicPr>
          <p:cNvPr id="20" name="Picture 19" descr="093732f8-6d47-4680-8b0f-6896461c806e.png"/>
          <p:cNvPicPr>
            <a:picLocks noChangeAspect="1"/>
          </p:cNvPicPr>
          <p:nvPr/>
        </p:nvPicPr>
        <p:blipFill>
          <a:blip r:embed="rId10"/>
          <a:stretch>
            <a:fillRect/>
          </a:stretch>
        </p:blipFill>
        <p:spPr>
          <a:xfrm>
            <a:off x="1028700" y="4492674"/>
            <a:ext cx="228600" cy="2286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