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7"/>
    <p:sldId id="257" r:id="rId9"/>
    <p:sldId id="258" r:id="rId10"/>
    <p:sldId id="259" r:id="rId11"/>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本日ご報告は、主要担当者別売上成績の詳細と全体目標との比較、課題点分析、改善策提案の四部構成です。まずトップパフォーマーのデータを共有し、その後総合売上成績を図表で示します。続いて業務面で確認できたボトルネックと低成績要因を取り上げ、最後に対策として商品ライン拡充・プロモーション強化を提案いたします。本プレゼンは20分程度の予定で進行し、質疑応答は終了後にお受けします。</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本スライドでは、全体の売上実績を把握します。総額・平均値・最大/最小値に加え、トップ担当者の貢献率が高く、業務分散の課題を示唆しています。このデータから売上安定化戦略と担当者間での均等な売上配置を検討する必要があります。</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この表は、1か月間の業績を担当者単位で可視化したものです。田中さんが全体売上の約67％を占め、橋本さんが約32％、佐藤さんは残り0.5％と極めて小規模です。この構成から、課題担当者と強みが一目で明確になります。さらに棒グラフでは各担当者の売上額差異を視覚的に比較できるため、意思決定や改善策立案に有効です。</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本スライドでは田中氏の優秀さと上限到達への兆候、橋本氏の堅実な伸長余地、佐藤氏における売上低迷原因分析の必要性を整理します。来月はターゲット市場拡大と新規顧客獲得戦略を重点化し、各メンバーが役割分担を明確にして成果を最大化する方針を提示しています。まず全員で業績目標を再確認し、個々の強みと課題に合わせたアクションプランを策定します。</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4.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6.png"/><Relationship Id="rId4" Type="http://schemas.openxmlformats.org/officeDocument/2006/relationships/image" Target="../media/image7.png"/><Relationship Id="rId5"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9.png"/></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sp>
        <p:nvSpPr>
          <p:cNvPr id="2" name="Rounded Rectangle 1"/>
          <p:cNvSpPr/>
          <p:nvPr/>
        </p:nvSpPr>
        <p:spPr>
          <a:xfrm>
            <a:off x="6172200" y="1476375"/>
            <a:ext cx="2628900" cy="1571625"/>
          </a:xfrm>
          <a:prstGeom prst="roundRect">
            <a:avLst>
              <a:gd name="adj" fmla="val 4848"/>
            </a:avLst>
          </a:prstGeom>
          <a:solidFill>
            <a:srgbClr val="F5F8FE"/>
          </a:solidFill>
          <a:ln>
            <a:noFill/>
          </a:ln>
          <a:effectLst>
            <a:outerShdw blurRad="19050" dir="5400000" dist="9525"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114300" rIns="114300" tIns="152400" bIns="152400"/>
          <a:lstStyle/>
          <a:p>
            <a:pPr algn="ctr"/>
          </a:p>
        </p:txBody>
      </p:sp>
      <p:sp>
        <p:nvSpPr>
          <p:cNvPr id="3" name="Rounded Rectangle 2"/>
          <p:cNvSpPr/>
          <p:nvPr/>
        </p:nvSpPr>
        <p:spPr>
          <a:xfrm>
            <a:off x="8953500" y="1476375"/>
            <a:ext cx="2628900" cy="1571625"/>
          </a:xfrm>
          <a:prstGeom prst="roundRect">
            <a:avLst>
              <a:gd name="adj" fmla="val 4848"/>
            </a:avLst>
          </a:prstGeom>
          <a:solidFill>
            <a:srgbClr val="F5F8FE"/>
          </a:solidFill>
          <a:ln>
            <a:noFill/>
          </a:ln>
          <a:effectLst>
            <a:outerShdw blurRad="19050" dir="5400000" dist="9525"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114300" rIns="114300" tIns="152400" bIns="152400"/>
          <a:lstStyle/>
          <a:p>
            <a:pPr algn="ctr"/>
          </a:p>
        </p:txBody>
      </p:sp>
      <p:sp>
        <p:nvSpPr>
          <p:cNvPr id="4" name="Rounded Rectangle 3"/>
          <p:cNvSpPr/>
          <p:nvPr/>
        </p:nvSpPr>
        <p:spPr>
          <a:xfrm>
            <a:off x="6172200" y="3200400"/>
            <a:ext cx="2628900" cy="1571625"/>
          </a:xfrm>
          <a:prstGeom prst="roundRect">
            <a:avLst>
              <a:gd name="adj" fmla="val 4848"/>
            </a:avLst>
          </a:prstGeom>
          <a:solidFill>
            <a:srgbClr val="F5F8FE"/>
          </a:solidFill>
          <a:ln>
            <a:noFill/>
          </a:ln>
          <a:effectLst>
            <a:outerShdw blurRad="19050" dir="5400000" dist="9525"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114300" rIns="114300" tIns="152400" bIns="152400"/>
          <a:lstStyle/>
          <a:p>
            <a:pPr algn="ctr"/>
          </a:p>
        </p:txBody>
      </p:sp>
      <p:sp>
        <p:nvSpPr>
          <p:cNvPr id="5" name="TextBox 4"/>
          <p:cNvSpPr txBox="1"/>
          <p:nvPr/>
        </p:nvSpPr>
        <p:spPr>
          <a:xfrm>
            <a:off x="609600" y="2055018"/>
            <a:ext cx="4133850" cy="66675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00000"/>
              </a:lnSpc>
              <a:defRPr i="0" sz="3600" b="1">
                <a:solidFill>
                  <a:srgbClr val="1E4CD9"/>
                </a:solidFill>
                <a:latin typeface="Syne"/>
              </a:defRPr>
            </a:pPr>
            <a:r>
              <a:rPr i="0" sz="3600" b="1">
                <a:solidFill>
                  <a:srgbClr val="1E4CD9"/>
                </a:solidFill>
                <a:latin typeface="Syne"/>
              </a:rPr>
              <a:t>今月の売上成績報告</a:t>
            </a:r>
          </a:p>
        </p:txBody>
      </p:sp>
      <p:sp>
        <p:nvSpPr>
          <p:cNvPr id="6" name="TextBox 5"/>
          <p:cNvSpPr txBox="1"/>
          <p:nvPr/>
        </p:nvSpPr>
        <p:spPr>
          <a:xfrm>
            <a:off x="609600" y="2988468"/>
            <a:ext cx="4819650" cy="526256"/>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350" b="0">
                <a:solidFill>
                  <a:srgbClr val="334155"/>
                </a:solidFill>
                <a:latin typeface="Syne"/>
              </a:defRPr>
            </a:pPr>
            <a:r>
              <a:rPr i="0" sz="1350" b="0">
                <a:solidFill>
                  <a:srgbClr val="334155"/>
                </a:solidFill>
                <a:latin typeface="Syne"/>
              </a:rPr>
              <a:t>本スライドでは、各担当者別の売上データを分析し、全体的な業務パフォーマンスと今後の施策方向性を明確化します。</a:t>
            </a:r>
          </a:p>
        </p:txBody>
      </p:sp>
      <p:sp>
        <p:nvSpPr>
          <p:cNvPr id="7" name="TextBox 6"/>
          <p:cNvSpPr txBox="1"/>
          <p:nvPr/>
        </p:nvSpPr>
        <p:spPr>
          <a:xfrm>
            <a:off x="6286500" y="2571750"/>
            <a:ext cx="2419350" cy="319087"/>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10000"/>
              </a:lnSpc>
              <a:defRPr i="0" sz="900" b="0">
                <a:solidFill>
                  <a:srgbClr val="234CD9"/>
                </a:solidFill>
                <a:latin typeface="Syne"/>
              </a:defRPr>
            </a:pPr>
            <a:r>
              <a:rPr i="0" sz="900" b="0">
                <a:solidFill>
                  <a:srgbClr val="234CD9"/>
                </a:solidFill>
                <a:latin typeface="Syne"/>
              </a:rPr>
              <a:t>主要担当者別の売上高を視覚化し、トップセールスと成長率を示す。</a:t>
            </a:r>
          </a:p>
        </p:txBody>
      </p:sp>
      <p:sp>
        <p:nvSpPr>
          <p:cNvPr id="8" name="TextBox 7"/>
          <p:cNvSpPr txBox="1"/>
          <p:nvPr/>
        </p:nvSpPr>
        <p:spPr>
          <a:xfrm>
            <a:off x="9067800" y="2571750"/>
            <a:ext cx="2419350" cy="319087"/>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10000"/>
              </a:lnSpc>
              <a:defRPr i="0" sz="900" b="0">
                <a:solidFill>
                  <a:srgbClr val="234CD9"/>
                </a:solidFill>
                <a:latin typeface="Syne"/>
              </a:defRPr>
            </a:pPr>
            <a:r>
              <a:rPr i="0" sz="900" b="0">
                <a:solidFill>
                  <a:srgbClr val="234CD9"/>
                </a:solidFill>
                <a:latin typeface="Syne"/>
              </a:rPr>
              <a:t>全体売上総額と目標比率を比較し、達成度を定量的に把握する。</a:t>
            </a:r>
          </a:p>
        </p:txBody>
      </p:sp>
      <p:sp>
        <p:nvSpPr>
          <p:cNvPr id="9" name="TextBox 8"/>
          <p:cNvSpPr txBox="1"/>
          <p:nvPr/>
        </p:nvSpPr>
        <p:spPr>
          <a:xfrm>
            <a:off x="6286500" y="4295775"/>
            <a:ext cx="2419350" cy="319087"/>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10000"/>
              </a:lnSpc>
              <a:defRPr i="0" sz="900" b="0">
                <a:solidFill>
                  <a:srgbClr val="234CD9"/>
                </a:solidFill>
                <a:latin typeface="Syne"/>
              </a:defRPr>
            </a:pPr>
            <a:r>
              <a:rPr i="0" sz="900" b="0">
                <a:solidFill>
                  <a:srgbClr val="234CD9"/>
                </a:solidFill>
                <a:latin typeface="Syne"/>
              </a:rPr>
              <a:t>低転換率や業績停滞の原因箇所を特定し、課題リスト化する。</a:t>
            </a:r>
          </a:p>
        </p:txBody>
      </p:sp>
      <p:sp>
        <p:nvSpPr>
          <p:cNvPr id="10" name="Rounded Rectangle 9"/>
          <p:cNvSpPr/>
          <p:nvPr/>
        </p:nvSpPr>
        <p:spPr>
          <a:xfrm>
            <a:off x="0" y="6819900"/>
            <a:ext cx="12192000" cy="38100"/>
          </a:xfrm>
          <a:prstGeom prst="roundRect">
            <a:avLst>
              <a:gd name="adj" fmla="val 100000"/>
            </a:avLst>
          </a:prstGeom>
          <a:solidFill>
            <a:srgbClr val="1E4CD9"/>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11" name="TextBox 10"/>
          <p:cNvSpPr txBox="1"/>
          <p:nvPr/>
        </p:nvSpPr>
        <p:spPr>
          <a:xfrm>
            <a:off x="6972300" y="2171700"/>
            <a:ext cx="1047750" cy="247650"/>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4444"/>
              </a:lnSpc>
              <a:defRPr i="0" sz="1350" b="0">
                <a:solidFill>
                  <a:srgbClr val="234CD9"/>
                </a:solidFill>
                <a:latin typeface="Syne"/>
              </a:defRPr>
            </a:pPr>
            <a:r>
              <a:rPr i="0" sz="1350" b="0">
                <a:solidFill>
                  <a:srgbClr val="234CD9"/>
                </a:solidFill>
                <a:latin typeface="Syne"/>
              </a:rPr>
              <a:t>担当者別売上</a:t>
            </a:r>
          </a:p>
        </p:txBody>
      </p:sp>
      <p:pic>
        <p:nvPicPr>
          <p:cNvPr id="12" name="Picture 11" descr="385968df-abac-40c0-864e-17b5a725e9e8.png"/>
          <p:cNvPicPr>
            <a:picLocks noChangeAspect="1"/>
          </p:cNvPicPr>
          <p:nvPr/>
        </p:nvPicPr>
        <p:blipFill>
          <a:blip r:embed="rId3"/>
          <a:stretch>
            <a:fillRect/>
          </a:stretch>
        </p:blipFill>
        <p:spPr>
          <a:xfrm>
            <a:off x="7258050" y="1628775"/>
            <a:ext cx="457200" cy="457200"/>
          </a:xfrm>
          <a:prstGeom prst="rect">
            <a:avLst/>
          </a:prstGeom>
        </p:spPr>
      </p:pic>
      <p:pic>
        <p:nvPicPr>
          <p:cNvPr id="13" name="Picture 12" descr="b1c54505-6fe9-47a7-8a70-2e1d6607d4a6.png"/>
          <p:cNvPicPr>
            <a:picLocks noChangeAspect="1"/>
          </p:cNvPicPr>
          <p:nvPr/>
        </p:nvPicPr>
        <p:blipFill>
          <a:blip r:embed="rId4"/>
          <a:stretch>
            <a:fillRect/>
          </a:stretch>
        </p:blipFill>
        <p:spPr>
          <a:xfrm>
            <a:off x="10039350" y="1628775"/>
            <a:ext cx="457200" cy="457200"/>
          </a:xfrm>
          <a:prstGeom prst="rect">
            <a:avLst/>
          </a:prstGeom>
        </p:spPr>
      </p:pic>
      <p:pic>
        <p:nvPicPr>
          <p:cNvPr id="14" name="Picture 13" descr="36ac0825-a306-45ec-869b-52fba3421bab.png"/>
          <p:cNvPicPr>
            <a:picLocks noChangeAspect="1"/>
          </p:cNvPicPr>
          <p:nvPr/>
        </p:nvPicPr>
        <p:blipFill>
          <a:blip r:embed="rId5"/>
          <a:stretch>
            <a:fillRect/>
          </a:stretch>
        </p:blipFill>
        <p:spPr>
          <a:xfrm>
            <a:off x="7258050" y="3352800"/>
            <a:ext cx="457200" cy="457200"/>
          </a:xfrm>
          <a:prstGeom prst="rect">
            <a:avLst/>
          </a:prstGeom>
        </p:spPr>
      </p:pic>
      <p:sp>
        <p:nvSpPr>
          <p:cNvPr id="15" name="TextBox 14"/>
          <p:cNvSpPr txBox="1"/>
          <p:nvPr/>
        </p:nvSpPr>
        <p:spPr>
          <a:xfrm>
            <a:off x="9925050" y="2171700"/>
            <a:ext cx="704850" cy="247650"/>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4444"/>
              </a:lnSpc>
              <a:defRPr i="0" sz="1350" b="0">
                <a:solidFill>
                  <a:srgbClr val="234CD9"/>
                </a:solidFill>
                <a:latin typeface="Syne"/>
              </a:defRPr>
            </a:pPr>
            <a:r>
              <a:rPr i="0" sz="1350" b="0">
                <a:solidFill>
                  <a:srgbClr val="234CD9"/>
                </a:solidFill>
                <a:latin typeface="Syne"/>
              </a:rPr>
              <a:t>全体成果</a:t>
            </a:r>
          </a:p>
        </p:txBody>
      </p:sp>
      <p:sp>
        <p:nvSpPr>
          <p:cNvPr id="16" name="TextBox 15"/>
          <p:cNvSpPr txBox="1"/>
          <p:nvPr/>
        </p:nvSpPr>
        <p:spPr>
          <a:xfrm>
            <a:off x="7229475" y="3895725"/>
            <a:ext cx="533400" cy="247650"/>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4444"/>
              </a:lnSpc>
              <a:defRPr i="0" sz="1350" b="0">
                <a:solidFill>
                  <a:srgbClr val="234CD9"/>
                </a:solidFill>
                <a:latin typeface="Syne"/>
              </a:defRPr>
            </a:pPr>
            <a:r>
              <a:rPr i="0" sz="1350" b="0">
                <a:solidFill>
                  <a:srgbClr val="234CD9"/>
                </a:solidFill>
                <a:latin typeface="Syne"/>
              </a:rPr>
              <a:t>課題点</a:t>
            </a:r>
          </a:p>
        </p:txBody>
      </p:sp>
      <p:sp>
        <p:nvSpPr>
          <p:cNvPr id="17" name="Rectangle 16"/>
          <p:cNvSpPr/>
          <p:nvPr/>
        </p:nvSpPr>
        <p:spPr>
          <a:xfrm>
            <a:off x="7334250" y="2466975"/>
            <a:ext cx="304800" cy="38100"/>
          </a:xfrm>
          <a:prstGeom prst="rect">
            <a:avLst/>
          </a:prstGeom>
          <a:solidFill>
            <a:srgbClr val="234CD9"/>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18" name="Rectangle 17"/>
          <p:cNvSpPr/>
          <p:nvPr/>
        </p:nvSpPr>
        <p:spPr>
          <a:xfrm>
            <a:off x="10115550" y="2466975"/>
            <a:ext cx="304800" cy="38100"/>
          </a:xfrm>
          <a:prstGeom prst="rect">
            <a:avLst/>
          </a:prstGeom>
          <a:solidFill>
            <a:srgbClr val="234CD9"/>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19" name="Rectangle 18"/>
          <p:cNvSpPr/>
          <p:nvPr/>
        </p:nvSpPr>
        <p:spPr>
          <a:xfrm>
            <a:off x="7334250" y="4191000"/>
            <a:ext cx="304800" cy="38100"/>
          </a:xfrm>
          <a:prstGeom prst="rect">
            <a:avLst/>
          </a:prstGeom>
          <a:solidFill>
            <a:srgbClr val="234CD9"/>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609600" y="1706165"/>
            <a:ext cx="4581971" cy="123825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00000"/>
              </a:lnSpc>
              <a:defRPr i="0" sz="3600" b="1">
                <a:solidFill>
                  <a:srgbClr val="234CD9"/>
                </a:solidFill>
                <a:latin typeface="Syne"/>
              </a:defRPr>
            </a:pPr>
            <a:r>
              <a:rPr i="0" sz="3600" b="1">
                <a:solidFill>
                  <a:srgbClr val="234CD9"/>
                </a:solidFill>
                <a:latin typeface="Syne"/>
              </a:rPr>
              <a:t>全体パフォーマンス概要</a:t>
            </a:r>
          </a:p>
        </p:txBody>
      </p:sp>
      <p:sp>
        <p:nvSpPr>
          <p:cNvPr id="3" name="Rounded Rectangle 2"/>
          <p:cNvSpPr/>
          <p:nvPr/>
        </p:nvSpPr>
        <p:spPr>
          <a:xfrm>
            <a:off x="6705600" y="3168253"/>
            <a:ext cx="4876800" cy="1119187"/>
          </a:xfrm>
          <a:prstGeom prst="roundRect">
            <a:avLst>
              <a:gd name="adj" fmla="val 6808"/>
            </a:avLst>
          </a:prstGeom>
          <a:solidFill>
            <a:srgbClr val="F5F8FE"/>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190500" rIns="190500" tIns="190500" bIns="190500"/>
          <a:lstStyle/>
          <a:p>
            <a:pPr algn="ctr"/>
          </a:p>
        </p:txBody>
      </p:sp>
      <p:sp>
        <p:nvSpPr>
          <p:cNvPr id="4" name="Rounded Rectangle 3"/>
          <p:cNvSpPr/>
          <p:nvPr/>
        </p:nvSpPr>
        <p:spPr>
          <a:xfrm>
            <a:off x="6705600" y="1960959"/>
            <a:ext cx="4876800" cy="902493"/>
          </a:xfrm>
          <a:prstGeom prst="roundRect">
            <a:avLst>
              <a:gd name="adj" fmla="val 8443"/>
            </a:avLst>
          </a:prstGeom>
          <a:solidFill>
            <a:srgbClr val="F5F8FE"/>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190500" rIns="190500" tIns="190500" bIns="190500"/>
          <a:lstStyle/>
          <a:p>
            <a:pPr algn="ctr"/>
          </a:p>
        </p:txBody>
      </p:sp>
      <p:sp>
        <p:nvSpPr>
          <p:cNvPr id="5" name="TextBox 4"/>
          <p:cNvSpPr txBox="1"/>
          <p:nvPr/>
        </p:nvSpPr>
        <p:spPr>
          <a:xfrm>
            <a:off x="609600" y="3211115"/>
            <a:ext cx="4775448" cy="804862"/>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350" b="0">
                <a:solidFill>
                  <a:srgbClr val="234CD9"/>
                </a:solidFill>
                <a:latin typeface="Syne"/>
              </a:defRPr>
            </a:pPr>
            <a:r>
              <a:rPr i="0" sz="1350" b="0">
                <a:solidFill>
                  <a:srgbClr val="234CD9"/>
                </a:solidFill>
                <a:latin typeface="Syne"/>
              </a:rPr>
              <a:t>売上総額は7,432,417円で、平均値は2,477,472円です。最大売上5,000,000円（田中）と最低34,918円（佐藤）の差が大きく、トップ担当者の貢献率が全体の67％を占めています。</a:t>
            </a:r>
          </a:p>
        </p:txBody>
      </p:sp>
      <p:sp>
        <p:nvSpPr>
          <p:cNvPr id="6" name="TextBox 5"/>
          <p:cNvSpPr txBox="1"/>
          <p:nvPr/>
        </p:nvSpPr>
        <p:spPr>
          <a:xfrm>
            <a:off x="7543800" y="3673078"/>
            <a:ext cx="3756868" cy="407193"/>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050" b="0">
                <a:solidFill>
                  <a:srgbClr val="234CD9"/>
                </a:solidFill>
                <a:latin typeface="Syne"/>
              </a:defRPr>
            </a:pPr>
            <a:r>
              <a:rPr i="0" sz="1050" b="0">
                <a:solidFill>
                  <a:srgbClr val="234CD9"/>
                </a:solidFill>
                <a:latin typeface="Syne"/>
              </a:rPr>
              <a:t>最高担当者である田中の売上が全体の67％を占めており、依存度が高いです。</a:t>
            </a:r>
          </a:p>
        </p:txBody>
      </p:sp>
      <p:sp>
        <p:nvSpPr>
          <p:cNvPr id="7" name="TextBox 6"/>
          <p:cNvSpPr txBox="1"/>
          <p:nvPr/>
        </p:nvSpPr>
        <p:spPr>
          <a:xfrm>
            <a:off x="7543800" y="2465784"/>
            <a:ext cx="3339554" cy="1905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050" b="0">
                <a:solidFill>
                  <a:srgbClr val="234CD9"/>
                </a:solidFill>
                <a:latin typeface="Syne"/>
              </a:defRPr>
            </a:pPr>
            <a:r>
              <a:rPr i="0" sz="1050" b="0">
                <a:solidFill>
                  <a:srgbClr val="234CD9"/>
                </a:solidFill>
                <a:latin typeface="Syne"/>
              </a:rPr>
              <a:t>最大と最小の金額差が大きく、売上に偏りがあります。</a:t>
            </a:r>
          </a:p>
        </p:txBody>
      </p:sp>
      <p:sp>
        <p:nvSpPr>
          <p:cNvPr id="8" name="Rounded Rectangle 7"/>
          <p:cNvSpPr/>
          <p:nvPr/>
        </p:nvSpPr>
        <p:spPr>
          <a:xfrm>
            <a:off x="0" y="6819900"/>
            <a:ext cx="12192000" cy="38100"/>
          </a:xfrm>
          <a:prstGeom prst="roundRect">
            <a:avLst>
              <a:gd name="adj" fmla="val 100000"/>
            </a:avLst>
          </a:prstGeom>
          <a:solidFill>
            <a:srgbClr val="1E4CD9"/>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9" name="TextBox 8"/>
          <p:cNvSpPr txBox="1"/>
          <p:nvPr/>
        </p:nvSpPr>
        <p:spPr>
          <a:xfrm>
            <a:off x="7543800" y="2141934"/>
            <a:ext cx="1162050" cy="27622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2000"/>
              </a:lnSpc>
              <a:defRPr i="0" sz="1500" b="0">
                <a:solidFill>
                  <a:srgbClr val="234CD9"/>
                </a:solidFill>
                <a:latin typeface="Syne"/>
              </a:defRPr>
            </a:pPr>
            <a:r>
              <a:rPr i="0" sz="1500" b="0">
                <a:solidFill>
                  <a:srgbClr val="234CD9"/>
                </a:solidFill>
                <a:latin typeface="Syne"/>
              </a:rPr>
              <a:t>売上ばらつき</a:t>
            </a:r>
          </a:p>
        </p:txBody>
      </p:sp>
      <p:sp>
        <p:nvSpPr>
          <p:cNvPr id="10" name="TextBox 9"/>
          <p:cNvSpPr txBox="1"/>
          <p:nvPr/>
        </p:nvSpPr>
        <p:spPr>
          <a:xfrm>
            <a:off x="7543800" y="3349228"/>
            <a:ext cx="1162050" cy="27622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2000"/>
              </a:lnSpc>
              <a:defRPr i="0" sz="1500" b="0">
                <a:solidFill>
                  <a:srgbClr val="234CD9"/>
                </a:solidFill>
                <a:latin typeface="Syne"/>
              </a:defRPr>
            </a:pPr>
            <a:r>
              <a:rPr i="0" sz="1500" b="0">
                <a:solidFill>
                  <a:srgbClr val="234CD9"/>
                </a:solidFill>
                <a:latin typeface="Syne"/>
              </a:rPr>
              <a:t>トップ依存度</a:t>
            </a:r>
          </a:p>
        </p:txBody>
      </p:sp>
      <p:pic>
        <p:nvPicPr>
          <p:cNvPr id="11" name="Picture 10" descr="fe59f114-9328-4efd-b3dd-2d7f0af21959.png"/>
          <p:cNvPicPr>
            <a:picLocks noChangeAspect="1"/>
          </p:cNvPicPr>
          <p:nvPr/>
        </p:nvPicPr>
        <p:blipFill>
          <a:blip r:embed="rId3"/>
          <a:stretch>
            <a:fillRect/>
          </a:stretch>
        </p:blipFill>
        <p:spPr>
          <a:xfrm>
            <a:off x="6896100" y="2151459"/>
            <a:ext cx="457200" cy="457200"/>
          </a:xfrm>
          <a:prstGeom prst="rect">
            <a:avLst/>
          </a:prstGeom>
        </p:spPr>
      </p:pic>
      <p:pic>
        <p:nvPicPr>
          <p:cNvPr id="12" name="Picture 11" descr="ea643736-799b-49fc-97bb-11d2d5f2abb0.png"/>
          <p:cNvPicPr>
            <a:picLocks noChangeAspect="1"/>
          </p:cNvPicPr>
          <p:nvPr/>
        </p:nvPicPr>
        <p:blipFill>
          <a:blip r:embed="rId4"/>
          <a:stretch>
            <a:fillRect/>
          </a:stretch>
        </p:blipFill>
        <p:spPr>
          <a:xfrm>
            <a:off x="6896100" y="3358753"/>
            <a:ext cx="457200" cy="457200"/>
          </a:xfrm>
          <a:prstGeom prst="rect">
            <a:avLst/>
          </a:prstGeom>
        </p:spPr>
      </p:pic>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sp>
        <p:nvSpPr>
          <p:cNvPr id="2" name="Rounded Rectangle 1"/>
          <p:cNvSpPr/>
          <p:nvPr/>
        </p:nvSpPr>
        <p:spPr>
          <a:xfrm>
            <a:off x="5876627" y="2562225"/>
            <a:ext cx="5705772" cy="1733550"/>
          </a:xfrm>
          <a:prstGeom prst="roundRect">
            <a:avLst>
              <a:gd name="adj" fmla="val 4395"/>
            </a:avLst>
          </a:prstGeom>
          <a:noFill/>
          <a:ln w="9525">
            <a:solidFill>
              <a:srgbClr val="000000">
                <a:alpha val="7840"/>
              </a:srgbClr>
            </a:solid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3" name="Picture 2" descr="fc684ff6-bab4-44cc-a5be-029d20c69899.png"/>
          <p:cNvPicPr>
            <a:picLocks noChangeAspect="1"/>
          </p:cNvPicPr>
          <p:nvPr/>
        </p:nvPicPr>
        <p:blipFill>
          <a:blip r:embed="rId3"/>
          <a:stretch>
            <a:fillRect/>
          </a:stretch>
        </p:blipFill>
        <p:spPr>
          <a:xfrm>
            <a:off x="5886152" y="2571750"/>
            <a:ext cx="5686722" cy="1714500"/>
          </a:xfrm>
          <a:prstGeom prst="rect">
            <a:avLst/>
          </a:prstGeom>
        </p:spPr>
      </p:pic>
      <p:sp>
        <p:nvSpPr>
          <p:cNvPr id="4" name="TextBox 3"/>
          <p:cNvSpPr txBox="1"/>
          <p:nvPr/>
        </p:nvSpPr>
        <p:spPr>
          <a:xfrm>
            <a:off x="609600" y="2895600"/>
            <a:ext cx="3219450" cy="66675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00000"/>
              </a:lnSpc>
              <a:defRPr i="0" sz="3600" b="1">
                <a:solidFill>
                  <a:srgbClr val="234CD9"/>
                </a:solidFill>
                <a:latin typeface="Syne"/>
              </a:defRPr>
            </a:pPr>
            <a:r>
              <a:rPr i="0" sz="3600" b="1">
                <a:solidFill>
                  <a:srgbClr val="234CD9"/>
                </a:solidFill>
                <a:latin typeface="Syne"/>
              </a:rPr>
              <a:t>個別担当者比較</a:t>
            </a:r>
          </a:p>
        </p:txBody>
      </p:sp>
      <p:pic>
        <p:nvPicPr>
          <p:cNvPr id="5" name="Picture 4" descr="2c9e79f2-4f13-436e-bf36-e324e97ecf71.png"/>
          <p:cNvPicPr>
            <a:picLocks noChangeAspect="1"/>
          </p:cNvPicPr>
          <p:nvPr/>
        </p:nvPicPr>
        <p:blipFill>
          <a:blip r:embed="rId4"/>
          <a:stretch>
            <a:fillRect/>
          </a:stretch>
        </p:blipFill>
        <p:spPr>
          <a:xfrm>
            <a:off x="9677102" y="3000375"/>
            <a:ext cx="1895772" cy="428625"/>
          </a:xfrm>
          <a:prstGeom prst="rect">
            <a:avLst/>
          </a:prstGeom>
        </p:spPr>
      </p:pic>
      <p:sp>
        <p:nvSpPr>
          <p:cNvPr id="6" name="TextBox 5"/>
          <p:cNvSpPr txBox="1"/>
          <p:nvPr/>
        </p:nvSpPr>
        <p:spPr>
          <a:xfrm>
            <a:off x="9677102" y="3000375"/>
            <a:ext cx="1914822" cy="428625"/>
          </a:xfrm>
          <a:prstGeom prst="rect">
            <a:avLst/>
          </a:prstGeom>
          <a:noFill/>
          <a:ln>
            <a:noFill/>
          </a:ln>
          <a:effectLst>
            <a:outerShdw blurRad="0" dist="0" dir="0">
              <a:srgbClr val="000000">
                <a:alpha val="0"/>
              </a:srgbClr>
            </a:outerShdw>
          </a:effectLst>
        </p:spPr>
        <p:txBody>
          <a:bodyPr wrap="square" lIns="152400" rIns="152400" tIns="114300" bIns="114300">
            <a:spAutoFit/>
          </a:bodyPr>
          <a:lstStyle/>
          <a:p>
            <a:pPr>
              <a:lnSpc>
                <a:spcPct val="114286"/>
              </a:lnSpc>
              <a:defRPr i="0" sz="1050" b="0">
                <a:solidFill>
                  <a:srgbClr val="334155"/>
                </a:solidFill>
                <a:latin typeface="Syne"/>
              </a:defRPr>
            </a:pPr>
            <a:r>
              <a:rPr i="0" sz="1050" b="0">
                <a:solidFill>
                  <a:srgbClr val="334155"/>
                </a:solidFill>
                <a:latin typeface="Syne"/>
              </a:rPr>
              <a:t>67.23%</a:t>
            </a:r>
          </a:p>
        </p:txBody>
      </p:sp>
      <p:pic>
        <p:nvPicPr>
          <p:cNvPr id="7" name="Picture 6" descr="2c9e79f2-4f13-436e-bf36-e324e97ecf71.png"/>
          <p:cNvPicPr>
            <a:picLocks noChangeAspect="1"/>
          </p:cNvPicPr>
          <p:nvPr/>
        </p:nvPicPr>
        <p:blipFill>
          <a:blip r:embed="rId4"/>
          <a:stretch>
            <a:fillRect/>
          </a:stretch>
        </p:blipFill>
        <p:spPr>
          <a:xfrm>
            <a:off x="9677102" y="3429000"/>
            <a:ext cx="1895772" cy="428625"/>
          </a:xfrm>
          <a:prstGeom prst="rect">
            <a:avLst/>
          </a:prstGeom>
        </p:spPr>
      </p:pic>
      <p:sp>
        <p:nvSpPr>
          <p:cNvPr id="8" name="TextBox 7"/>
          <p:cNvSpPr txBox="1"/>
          <p:nvPr/>
        </p:nvSpPr>
        <p:spPr>
          <a:xfrm>
            <a:off x="9677102" y="3429000"/>
            <a:ext cx="1914822" cy="428625"/>
          </a:xfrm>
          <a:prstGeom prst="rect">
            <a:avLst/>
          </a:prstGeom>
          <a:noFill/>
          <a:ln>
            <a:noFill/>
          </a:ln>
          <a:effectLst>
            <a:outerShdw blurRad="0" dist="0" dir="0">
              <a:srgbClr val="000000">
                <a:alpha val="0"/>
              </a:srgbClr>
            </a:outerShdw>
          </a:effectLst>
        </p:spPr>
        <p:txBody>
          <a:bodyPr wrap="square" lIns="152400" rIns="152400" tIns="114300" bIns="114300">
            <a:spAutoFit/>
          </a:bodyPr>
          <a:lstStyle/>
          <a:p>
            <a:pPr>
              <a:lnSpc>
                <a:spcPct val="114286"/>
              </a:lnSpc>
              <a:defRPr i="0" sz="1050" b="0">
                <a:solidFill>
                  <a:srgbClr val="334155"/>
                </a:solidFill>
                <a:latin typeface="Syne"/>
              </a:defRPr>
            </a:pPr>
            <a:r>
              <a:rPr i="0" sz="1050" b="0">
                <a:solidFill>
                  <a:srgbClr val="334155"/>
                </a:solidFill>
                <a:latin typeface="Syne"/>
              </a:rPr>
              <a:t>32.25%</a:t>
            </a:r>
          </a:p>
        </p:txBody>
      </p:sp>
      <p:pic>
        <p:nvPicPr>
          <p:cNvPr id="9" name="Picture 8" descr="2c9e79f2-4f13-436e-bf36-e324e97ecf71.png"/>
          <p:cNvPicPr>
            <a:picLocks noChangeAspect="1"/>
          </p:cNvPicPr>
          <p:nvPr/>
        </p:nvPicPr>
        <p:blipFill>
          <a:blip r:embed="rId4"/>
          <a:stretch>
            <a:fillRect/>
          </a:stretch>
        </p:blipFill>
        <p:spPr>
          <a:xfrm>
            <a:off x="9677102" y="3857625"/>
            <a:ext cx="1895772" cy="428625"/>
          </a:xfrm>
          <a:prstGeom prst="rect">
            <a:avLst/>
          </a:prstGeom>
        </p:spPr>
      </p:pic>
      <p:sp>
        <p:nvSpPr>
          <p:cNvPr id="10" name="TextBox 9"/>
          <p:cNvSpPr txBox="1"/>
          <p:nvPr/>
        </p:nvSpPr>
        <p:spPr>
          <a:xfrm>
            <a:off x="9677102" y="3857625"/>
            <a:ext cx="1914822" cy="428625"/>
          </a:xfrm>
          <a:prstGeom prst="rect">
            <a:avLst/>
          </a:prstGeom>
          <a:noFill/>
          <a:ln>
            <a:noFill/>
          </a:ln>
          <a:effectLst>
            <a:outerShdw blurRad="0" dist="0" dir="0">
              <a:srgbClr val="000000">
                <a:alpha val="0"/>
              </a:srgbClr>
            </a:outerShdw>
          </a:effectLst>
        </p:spPr>
        <p:txBody>
          <a:bodyPr wrap="square" lIns="152400" rIns="152400" tIns="114300" bIns="114300">
            <a:spAutoFit/>
          </a:bodyPr>
          <a:lstStyle/>
          <a:p>
            <a:pPr>
              <a:lnSpc>
                <a:spcPct val="114286"/>
              </a:lnSpc>
              <a:defRPr i="0" sz="1050" b="0">
                <a:solidFill>
                  <a:srgbClr val="334155"/>
                </a:solidFill>
                <a:latin typeface="Syne"/>
              </a:defRPr>
            </a:pPr>
            <a:r>
              <a:rPr i="0" sz="1050" b="0">
                <a:solidFill>
                  <a:srgbClr val="334155"/>
                </a:solidFill>
                <a:latin typeface="Syne"/>
              </a:rPr>
              <a:t>0.47%</a:t>
            </a:r>
          </a:p>
        </p:txBody>
      </p:sp>
      <p:pic>
        <p:nvPicPr>
          <p:cNvPr id="11" name="Picture 10" descr="2c9e79f2-4f13-436e-bf36-e324e97ecf71.png"/>
          <p:cNvPicPr>
            <a:picLocks noChangeAspect="1"/>
          </p:cNvPicPr>
          <p:nvPr/>
        </p:nvPicPr>
        <p:blipFill>
          <a:blip r:embed="rId4"/>
          <a:stretch>
            <a:fillRect/>
          </a:stretch>
        </p:blipFill>
        <p:spPr>
          <a:xfrm>
            <a:off x="5886152" y="3000375"/>
            <a:ext cx="1895475" cy="428625"/>
          </a:xfrm>
          <a:prstGeom prst="rect">
            <a:avLst/>
          </a:prstGeom>
        </p:spPr>
      </p:pic>
      <p:sp>
        <p:nvSpPr>
          <p:cNvPr id="12" name="TextBox 11"/>
          <p:cNvSpPr txBox="1"/>
          <p:nvPr/>
        </p:nvSpPr>
        <p:spPr>
          <a:xfrm>
            <a:off x="5886152" y="3000375"/>
            <a:ext cx="1914525" cy="428625"/>
          </a:xfrm>
          <a:prstGeom prst="rect">
            <a:avLst/>
          </a:prstGeom>
          <a:noFill/>
          <a:ln>
            <a:noFill/>
          </a:ln>
          <a:effectLst>
            <a:outerShdw blurRad="0" dist="0" dir="0">
              <a:srgbClr val="000000">
                <a:alpha val="0"/>
              </a:srgbClr>
            </a:outerShdw>
          </a:effectLst>
        </p:spPr>
        <p:txBody>
          <a:bodyPr wrap="square" lIns="152400" rIns="152400" tIns="114300" bIns="114300">
            <a:spAutoFit/>
          </a:bodyPr>
          <a:lstStyle/>
          <a:p>
            <a:pPr>
              <a:lnSpc>
                <a:spcPct val="114286"/>
              </a:lnSpc>
              <a:defRPr i="0" sz="1050" b="0">
                <a:solidFill>
                  <a:srgbClr val="334155"/>
                </a:solidFill>
                <a:latin typeface="Syne"/>
              </a:defRPr>
            </a:pPr>
            <a:r>
              <a:rPr i="0" sz="1050" b="0">
                <a:solidFill>
                  <a:srgbClr val="334155"/>
                </a:solidFill>
                <a:latin typeface="Syne"/>
              </a:rPr>
              <a:t>田中</a:t>
            </a:r>
          </a:p>
        </p:txBody>
      </p:sp>
      <p:pic>
        <p:nvPicPr>
          <p:cNvPr id="13" name="Picture 12" descr="2c9e79f2-4f13-436e-bf36-e324e97ecf71.png"/>
          <p:cNvPicPr>
            <a:picLocks noChangeAspect="1"/>
          </p:cNvPicPr>
          <p:nvPr/>
        </p:nvPicPr>
        <p:blipFill>
          <a:blip r:embed="rId4"/>
          <a:stretch>
            <a:fillRect/>
          </a:stretch>
        </p:blipFill>
        <p:spPr>
          <a:xfrm>
            <a:off x="7781627" y="3000375"/>
            <a:ext cx="1895475" cy="428625"/>
          </a:xfrm>
          <a:prstGeom prst="rect">
            <a:avLst/>
          </a:prstGeom>
        </p:spPr>
      </p:pic>
      <p:sp>
        <p:nvSpPr>
          <p:cNvPr id="14" name="TextBox 13"/>
          <p:cNvSpPr txBox="1"/>
          <p:nvPr/>
        </p:nvSpPr>
        <p:spPr>
          <a:xfrm>
            <a:off x="7781627" y="3000375"/>
            <a:ext cx="1914525" cy="428625"/>
          </a:xfrm>
          <a:prstGeom prst="rect">
            <a:avLst/>
          </a:prstGeom>
          <a:noFill/>
          <a:ln>
            <a:noFill/>
          </a:ln>
          <a:effectLst>
            <a:outerShdw blurRad="0" dist="0" dir="0">
              <a:srgbClr val="000000">
                <a:alpha val="0"/>
              </a:srgbClr>
            </a:outerShdw>
          </a:effectLst>
        </p:spPr>
        <p:txBody>
          <a:bodyPr wrap="square" lIns="152400" rIns="152400" tIns="114300" bIns="114300">
            <a:spAutoFit/>
          </a:bodyPr>
          <a:lstStyle/>
          <a:p>
            <a:pPr>
              <a:lnSpc>
                <a:spcPct val="114286"/>
              </a:lnSpc>
              <a:defRPr i="0" sz="1050" b="0">
                <a:solidFill>
                  <a:srgbClr val="334155"/>
                </a:solidFill>
                <a:latin typeface="Syne"/>
              </a:defRPr>
            </a:pPr>
            <a:r>
              <a:rPr i="0" sz="1050" b="0">
                <a:solidFill>
                  <a:srgbClr val="334155"/>
                </a:solidFill>
                <a:latin typeface="Syne"/>
              </a:rPr>
              <a:t>5,000,000</a:t>
            </a:r>
          </a:p>
        </p:txBody>
      </p:sp>
      <p:pic>
        <p:nvPicPr>
          <p:cNvPr id="15" name="Picture 14" descr="2c9e79f2-4f13-436e-bf36-e324e97ecf71.png"/>
          <p:cNvPicPr>
            <a:picLocks noChangeAspect="1"/>
          </p:cNvPicPr>
          <p:nvPr/>
        </p:nvPicPr>
        <p:blipFill>
          <a:blip r:embed="rId4"/>
          <a:stretch>
            <a:fillRect/>
          </a:stretch>
        </p:blipFill>
        <p:spPr>
          <a:xfrm>
            <a:off x="5886152" y="3429000"/>
            <a:ext cx="1895475" cy="428625"/>
          </a:xfrm>
          <a:prstGeom prst="rect">
            <a:avLst/>
          </a:prstGeom>
        </p:spPr>
      </p:pic>
      <p:sp>
        <p:nvSpPr>
          <p:cNvPr id="16" name="TextBox 15"/>
          <p:cNvSpPr txBox="1"/>
          <p:nvPr/>
        </p:nvSpPr>
        <p:spPr>
          <a:xfrm>
            <a:off x="5886152" y="3429000"/>
            <a:ext cx="1914525" cy="428625"/>
          </a:xfrm>
          <a:prstGeom prst="rect">
            <a:avLst/>
          </a:prstGeom>
          <a:noFill/>
          <a:ln>
            <a:noFill/>
          </a:ln>
          <a:effectLst>
            <a:outerShdw blurRad="0" dist="0" dir="0">
              <a:srgbClr val="000000">
                <a:alpha val="0"/>
              </a:srgbClr>
            </a:outerShdw>
          </a:effectLst>
        </p:spPr>
        <p:txBody>
          <a:bodyPr wrap="square" lIns="152400" rIns="152400" tIns="114300" bIns="114300">
            <a:spAutoFit/>
          </a:bodyPr>
          <a:lstStyle/>
          <a:p>
            <a:pPr>
              <a:lnSpc>
                <a:spcPct val="114286"/>
              </a:lnSpc>
              <a:defRPr i="0" sz="1050" b="0">
                <a:solidFill>
                  <a:srgbClr val="334155"/>
                </a:solidFill>
                <a:latin typeface="Syne"/>
              </a:defRPr>
            </a:pPr>
            <a:r>
              <a:rPr i="0" sz="1050" b="0">
                <a:solidFill>
                  <a:srgbClr val="334155"/>
                </a:solidFill>
                <a:latin typeface="Syne"/>
              </a:rPr>
              <a:t>橋本</a:t>
            </a:r>
          </a:p>
        </p:txBody>
      </p:sp>
      <p:pic>
        <p:nvPicPr>
          <p:cNvPr id="17" name="Picture 16" descr="2c9e79f2-4f13-436e-bf36-e324e97ecf71.png"/>
          <p:cNvPicPr>
            <a:picLocks noChangeAspect="1"/>
          </p:cNvPicPr>
          <p:nvPr/>
        </p:nvPicPr>
        <p:blipFill>
          <a:blip r:embed="rId4"/>
          <a:stretch>
            <a:fillRect/>
          </a:stretch>
        </p:blipFill>
        <p:spPr>
          <a:xfrm>
            <a:off x="7781627" y="3429000"/>
            <a:ext cx="1895475" cy="428625"/>
          </a:xfrm>
          <a:prstGeom prst="rect">
            <a:avLst/>
          </a:prstGeom>
        </p:spPr>
      </p:pic>
      <p:sp>
        <p:nvSpPr>
          <p:cNvPr id="18" name="TextBox 17"/>
          <p:cNvSpPr txBox="1"/>
          <p:nvPr/>
        </p:nvSpPr>
        <p:spPr>
          <a:xfrm>
            <a:off x="7781627" y="3429000"/>
            <a:ext cx="1914525" cy="428625"/>
          </a:xfrm>
          <a:prstGeom prst="rect">
            <a:avLst/>
          </a:prstGeom>
          <a:noFill/>
          <a:ln>
            <a:noFill/>
          </a:ln>
          <a:effectLst>
            <a:outerShdw blurRad="0" dist="0" dir="0">
              <a:srgbClr val="000000">
                <a:alpha val="0"/>
              </a:srgbClr>
            </a:outerShdw>
          </a:effectLst>
        </p:spPr>
        <p:txBody>
          <a:bodyPr wrap="square" lIns="152400" rIns="152400" tIns="114300" bIns="114300">
            <a:spAutoFit/>
          </a:bodyPr>
          <a:lstStyle/>
          <a:p>
            <a:pPr>
              <a:lnSpc>
                <a:spcPct val="114286"/>
              </a:lnSpc>
              <a:defRPr i="0" sz="1050" b="0">
                <a:solidFill>
                  <a:srgbClr val="334155"/>
                </a:solidFill>
                <a:latin typeface="Syne"/>
              </a:defRPr>
            </a:pPr>
            <a:r>
              <a:rPr i="0" sz="1050" b="0">
                <a:solidFill>
                  <a:srgbClr val="334155"/>
                </a:solidFill>
                <a:latin typeface="Syne"/>
              </a:rPr>
              <a:t>2,397,499</a:t>
            </a:r>
          </a:p>
        </p:txBody>
      </p:sp>
      <p:pic>
        <p:nvPicPr>
          <p:cNvPr id="19" name="Picture 18" descr="2c9e79f2-4f13-436e-bf36-e324e97ecf71.png"/>
          <p:cNvPicPr>
            <a:picLocks noChangeAspect="1"/>
          </p:cNvPicPr>
          <p:nvPr/>
        </p:nvPicPr>
        <p:blipFill>
          <a:blip r:embed="rId4"/>
          <a:stretch>
            <a:fillRect/>
          </a:stretch>
        </p:blipFill>
        <p:spPr>
          <a:xfrm>
            <a:off x="5886152" y="3857625"/>
            <a:ext cx="1895475" cy="428625"/>
          </a:xfrm>
          <a:prstGeom prst="rect">
            <a:avLst/>
          </a:prstGeom>
        </p:spPr>
      </p:pic>
      <p:sp>
        <p:nvSpPr>
          <p:cNvPr id="20" name="TextBox 19"/>
          <p:cNvSpPr txBox="1"/>
          <p:nvPr/>
        </p:nvSpPr>
        <p:spPr>
          <a:xfrm>
            <a:off x="5886152" y="3857625"/>
            <a:ext cx="1914525" cy="428625"/>
          </a:xfrm>
          <a:prstGeom prst="rect">
            <a:avLst/>
          </a:prstGeom>
          <a:noFill/>
          <a:ln>
            <a:noFill/>
          </a:ln>
          <a:effectLst>
            <a:outerShdw blurRad="0" dist="0" dir="0">
              <a:srgbClr val="000000">
                <a:alpha val="0"/>
              </a:srgbClr>
            </a:outerShdw>
          </a:effectLst>
        </p:spPr>
        <p:txBody>
          <a:bodyPr wrap="square" lIns="152400" rIns="152400" tIns="114300" bIns="114300">
            <a:spAutoFit/>
          </a:bodyPr>
          <a:lstStyle/>
          <a:p>
            <a:pPr>
              <a:lnSpc>
                <a:spcPct val="114286"/>
              </a:lnSpc>
              <a:defRPr i="0" sz="1050" b="0">
                <a:solidFill>
                  <a:srgbClr val="334155"/>
                </a:solidFill>
                <a:latin typeface="Syne"/>
              </a:defRPr>
            </a:pPr>
            <a:r>
              <a:rPr i="0" sz="1050" b="0">
                <a:solidFill>
                  <a:srgbClr val="334155"/>
                </a:solidFill>
                <a:latin typeface="Syne"/>
              </a:rPr>
              <a:t>佐藤</a:t>
            </a:r>
          </a:p>
        </p:txBody>
      </p:sp>
      <p:pic>
        <p:nvPicPr>
          <p:cNvPr id="21" name="Picture 20" descr="2c9e79f2-4f13-436e-bf36-e324e97ecf71.png"/>
          <p:cNvPicPr>
            <a:picLocks noChangeAspect="1"/>
          </p:cNvPicPr>
          <p:nvPr/>
        </p:nvPicPr>
        <p:blipFill>
          <a:blip r:embed="rId4"/>
          <a:stretch>
            <a:fillRect/>
          </a:stretch>
        </p:blipFill>
        <p:spPr>
          <a:xfrm>
            <a:off x="7781627" y="3857625"/>
            <a:ext cx="1895475" cy="428625"/>
          </a:xfrm>
          <a:prstGeom prst="rect">
            <a:avLst/>
          </a:prstGeom>
        </p:spPr>
      </p:pic>
      <p:sp>
        <p:nvSpPr>
          <p:cNvPr id="22" name="TextBox 21"/>
          <p:cNvSpPr txBox="1"/>
          <p:nvPr/>
        </p:nvSpPr>
        <p:spPr>
          <a:xfrm>
            <a:off x="7781627" y="3857625"/>
            <a:ext cx="1914525" cy="428625"/>
          </a:xfrm>
          <a:prstGeom prst="rect">
            <a:avLst/>
          </a:prstGeom>
          <a:noFill/>
          <a:ln>
            <a:noFill/>
          </a:ln>
          <a:effectLst>
            <a:outerShdw blurRad="0" dist="0" dir="0">
              <a:srgbClr val="000000">
                <a:alpha val="0"/>
              </a:srgbClr>
            </a:outerShdw>
          </a:effectLst>
        </p:spPr>
        <p:txBody>
          <a:bodyPr wrap="square" lIns="152400" rIns="152400" tIns="114300" bIns="114300">
            <a:spAutoFit/>
          </a:bodyPr>
          <a:lstStyle/>
          <a:p>
            <a:pPr>
              <a:lnSpc>
                <a:spcPct val="114286"/>
              </a:lnSpc>
              <a:defRPr i="0" sz="1050" b="0">
                <a:solidFill>
                  <a:srgbClr val="334155"/>
                </a:solidFill>
                <a:latin typeface="Syne"/>
              </a:defRPr>
            </a:pPr>
            <a:r>
              <a:rPr i="0" sz="1050" b="0">
                <a:solidFill>
                  <a:srgbClr val="334155"/>
                </a:solidFill>
                <a:latin typeface="Syne"/>
              </a:rPr>
              <a:t>34,918</a:t>
            </a:r>
          </a:p>
        </p:txBody>
      </p:sp>
      <p:pic>
        <p:nvPicPr>
          <p:cNvPr id="23" name="Picture 22" descr="0ceaf5ae-8e58-4b1e-8237-39dfc581197c.png"/>
          <p:cNvPicPr>
            <a:picLocks noChangeAspect="1"/>
          </p:cNvPicPr>
          <p:nvPr/>
        </p:nvPicPr>
        <p:blipFill>
          <a:blip r:embed="rId5"/>
          <a:stretch>
            <a:fillRect/>
          </a:stretch>
        </p:blipFill>
        <p:spPr>
          <a:xfrm>
            <a:off x="9575601" y="2571750"/>
            <a:ext cx="1844873" cy="428625"/>
          </a:xfrm>
          <a:prstGeom prst="rect">
            <a:avLst/>
          </a:prstGeom>
        </p:spPr>
      </p:pic>
      <p:sp>
        <p:nvSpPr>
          <p:cNvPr id="24" name="TextBox 23"/>
          <p:cNvSpPr txBox="1"/>
          <p:nvPr/>
        </p:nvSpPr>
        <p:spPr>
          <a:xfrm>
            <a:off x="9575601" y="2571750"/>
            <a:ext cx="1863923" cy="428625"/>
          </a:xfrm>
          <a:prstGeom prst="rect">
            <a:avLst/>
          </a:prstGeom>
          <a:noFill/>
          <a:ln>
            <a:noFill/>
          </a:ln>
          <a:effectLst>
            <a:outerShdw blurRad="0" dist="0" dir="0">
              <a:srgbClr val="000000">
                <a:alpha val="0"/>
              </a:srgbClr>
            </a:outerShdw>
          </a:effectLst>
        </p:spPr>
        <p:txBody>
          <a:bodyPr wrap="square" anchor="ctr" lIns="152400" rIns="152400" tIns="114300" bIns="114300">
            <a:spAutoFit/>
          </a:bodyPr>
          <a:lstStyle/>
          <a:p>
            <a:pPr>
              <a:lnSpc>
                <a:spcPct val="114286"/>
              </a:lnSpc>
              <a:defRPr i="0" sz="1050" b="0">
                <a:solidFill>
                  <a:srgbClr val="1E4CD9"/>
                </a:solidFill>
                <a:latin typeface="Syne"/>
              </a:defRPr>
            </a:pPr>
            <a:r>
              <a:rPr i="0" sz="1050" b="0">
                <a:solidFill>
                  <a:srgbClr val="1E4CD9"/>
                </a:solidFill>
                <a:latin typeface="Syne"/>
              </a:rPr>
              <a:t>割合</a:t>
            </a:r>
          </a:p>
        </p:txBody>
      </p:sp>
      <p:pic>
        <p:nvPicPr>
          <p:cNvPr id="25" name="Picture 24" descr="0ceaf5ae-8e58-4b1e-8237-39dfc581197c.png"/>
          <p:cNvPicPr>
            <a:picLocks noChangeAspect="1"/>
          </p:cNvPicPr>
          <p:nvPr/>
        </p:nvPicPr>
        <p:blipFill>
          <a:blip r:embed="rId5"/>
          <a:stretch>
            <a:fillRect/>
          </a:stretch>
        </p:blipFill>
        <p:spPr>
          <a:xfrm>
            <a:off x="5886152" y="2571750"/>
            <a:ext cx="1844724" cy="428625"/>
          </a:xfrm>
          <a:prstGeom prst="rect">
            <a:avLst/>
          </a:prstGeom>
        </p:spPr>
      </p:pic>
      <p:sp>
        <p:nvSpPr>
          <p:cNvPr id="26" name="TextBox 25"/>
          <p:cNvSpPr txBox="1"/>
          <p:nvPr/>
        </p:nvSpPr>
        <p:spPr>
          <a:xfrm>
            <a:off x="5886152" y="2571750"/>
            <a:ext cx="1863774" cy="428625"/>
          </a:xfrm>
          <a:prstGeom prst="rect">
            <a:avLst/>
          </a:prstGeom>
          <a:noFill/>
          <a:ln>
            <a:noFill/>
          </a:ln>
          <a:effectLst>
            <a:outerShdw blurRad="0" dist="0" dir="0">
              <a:srgbClr val="000000">
                <a:alpha val="0"/>
              </a:srgbClr>
            </a:outerShdw>
          </a:effectLst>
        </p:spPr>
        <p:txBody>
          <a:bodyPr wrap="square" anchor="ctr" lIns="152400" rIns="152400" tIns="114300" bIns="114300">
            <a:spAutoFit/>
          </a:bodyPr>
          <a:lstStyle/>
          <a:p>
            <a:pPr>
              <a:lnSpc>
                <a:spcPct val="114286"/>
              </a:lnSpc>
              <a:defRPr i="0" sz="1050" b="0">
                <a:solidFill>
                  <a:srgbClr val="1E4CD9"/>
                </a:solidFill>
                <a:latin typeface="Syne"/>
              </a:defRPr>
            </a:pPr>
            <a:r>
              <a:rPr i="0" sz="1050" b="0">
                <a:solidFill>
                  <a:srgbClr val="1E4CD9"/>
                </a:solidFill>
                <a:latin typeface="Syne"/>
              </a:rPr>
              <a:t>担当者</a:t>
            </a:r>
          </a:p>
        </p:txBody>
      </p:sp>
      <p:pic>
        <p:nvPicPr>
          <p:cNvPr id="27" name="Picture 26" descr="0ceaf5ae-8e58-4b1e-8237-39dfc581197c.png"/>
          <p:cNvPicPr>
            <a:picLocks noChangeAspect="1"/>
          </p:cNvPicPr>
          <p:nvPr/>
        </p:nvPicPr>
        <p:blipFill>
          <a:blip r:embed="rId5"/>
          <a:stretch>
            <a:fillRect/>
          </a:stretch>
        </p:blipFill>
        <p:spPr>
          <a:xfrm>
            <a:off x="7730876" y="2571750"/>
            <a:ext cx="1844724" cy="428625"/>
          </a:xfrm>
          <a:prstGeom prst="rect">
            <a:avLst/>
          </a:prstGeom>
        </p:spPr>
      </p:pic>
      <p:sp>
        <p:nvSpPr>
          <p:cNvPr id="28" name="TextBox 27"/>
          <p:cNvSpPr txBox="1"/>
          <p:nvPr/>
        </p:nvSpPr>
        <p:spPr>
          <a:xfrm>
            <a:off x="7730876" y="2571750"/>
            <a:ext cx="1863774" cy="428625"/>
          </a:xfrm>
          <a:prstGeom prst="rect">
            <a:avLst/>
          </a:prstGeom>
          <a:noFill/>
          <a:ln>
            <a:noFill/>
          </a:ln>
          <a:effectLst>
            <a:outerShdw blurRad="0" dist="0" dir="0">
              <a:srgbClr val="000000">
                <a:alpha val="0"/>
              </a:srgbClr>
            </a:outerShdw>
          </a:effectLst>
        </p:spPr>
        <p:txBody>
          <a:bodyPr wrap="square" anchor="ctr" lIns="152400" rIns="152400" tIns="114300" bIns="114300">
            <a:spAutoFit/>
          </a:bodyPr>
          <a:lstStyle/>
          <a:p>
            <a:pPr>
              <a:lnSpc>
                <a:spcPct val="114286"/>
              </a:lnSpc>
              <a:defRPr i="0" sz="1050" b="0">
                <a:solidFill>
                  <a:srgbClr val="1E4CD9"/>
                </a:solidFill>
                <a:latin typeface="Syne"/>
              </a:defRPr>
            </a:pPr>
            <a:r>
              <a:rPr i="0" sz="1050" b="0">
                <a:solidFill>
                  <a:srgbClr val="1E4CD9"/>
                </a:solidFill>
                <a:latin typeface="Syne"/>
              </a:rPr>
              <a:t>売上高（円）</a:t>
            </a:r>
          </a:p>
        </p:txBody>
      </p:sp>
      <p:sp>
        <p:nvSpPr>
          <p:cNvPr id="29" name="TextBox 28"/>
          <p:cNvSpPr txBox="1"/>
          <p:nvPr/>
        </p:nvSpPr>
        <p:spPr>
          <a:xfrm>
            <a:off x="609600" y="3676650"/>
            <a:ext cx="3288803" cy="2286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200" b="0">
                <a:solidFill>
                  <a:srgbClr val="234CD9"/>
                </a:solidFill>
                <a:latin typeface="Syne"/>
              </a:defRPr>
            </a:pPr>
            <a:r>
              <a:rPr i="0" sz="1200" b="0">
                <a:solidFill>
                  <a:srgbClr val="234CD9"/>
                </a:solidFill>
                <a:latin typeface="Syne"/>
              </a:rPr>
              <a:t>1か月間の各担当者売上額と割合を示す表です。</a:t>
            </a:r>
          </a:p>
        </p:txBody>
      </p:sp>
      <p:sp>
        <p:nvSpPr>
          <p:cNvPr id="30" name="Rounded Rectangle 29"/>
          <p:cNvSpPr/>
          <p:nvPr/>
        </p:nvSpPr>
        <p:spPr>
          <a:xfrm>
            <a:off x="0" y="6819900"/>
            <a:ext cx="12192000" cy="38100"/>
          </a:xfrm>
          <a:prstGeom prst="roundRect">
            <a:avLst>
              <a:gd name="adj" fmla="val 100000"/>
            </a:avLst>
          </a:prstGeom>
          <a:solidFill>
            <a:srgbClr val="1E4CD9"/>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sp>
        <p:nvSpPr>
          <p:cNvPr id="2" name="Rounded Rectangle 1"/>
          <p:cNvSpPr/>
          <p:nvPr/>
        </p:nvSpPr>
        <p:spPr>
          <a:xfrm>
            <a:off x="609600" y="2266950"/>
            <a:ext cx="4505325" cy="2743200"/>
          </a:xfrm>
          <a:prstGeom prst="roundRect">
            <a:avLst>
              <a:gd name="adj" fmla="val 2777"/>
            </a:avLst>
          </a:prstGeom>
          <a:solidFill>
            <a:srgbClr val="FFFFFF"/>
          </a:solidFill>
          <a:ln>
            <a:noFill/>
          </a:ln>
          <a:effectLst>
            <a:outerShdw blurRad="19050" dir="5400000" dist="9525"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152400" rIns="152400" tIns="152400" bIns="152400"/>
          <a:lstStyle/>
          <a:p>
            <a:pPr algn="ctr"/>
          </a:p>
        </p:txBody>
      </p:sp>
      <p:pic>
        <p:nvPicPr>
          <p:cNvPr id="3" name="Picture 2" descr="3c3ab58d-ffcb-4942-93b6-55f077cf1122.png"/>
          <p:cNvPicPr>
            <a:picLocks noChangeAspect="1"/>
          </p:cNvPicPr>
          <p:nvPr/>
        </p:nvPicPr>
        <p:blipFill>
          <a:blip r:embed="rId3"/>
          <a:stretch>
            <a:fillRect/>
          </a:stretch>
        </p:blipFill>
        <p:spPr>
          <a:xfrm>
            <a:off x="762000" y="2419350"/>
            <a:ext cx="4200525" cy="2438400"/>
          </a:xfrm>
          <a:prstGeom prst="rect">
            <a:avLst/>
          </a:prstGeom>
        </p:spPr>
      </p:pic>
      <p:sp>
        <p:nvSpPr>
          <p:cNvPr id="4" name="TextBox 3"/>
          <p:cNvSpPr txBox="1"/>
          <p:nvPr/>
        </p:nvSpPr>
        <p:spPr>
          <a:xfrm>
            <a:off x="5876925" y="2140743"/>
            <a:ext cx="5502473" cy="7239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200" b="0">
                <a:solidFill>
                  <a:srgbClr val="234CD9"/>
                </a:solidFill>
                <a:latin typeface="Syne"/>
              </a:defRPr>
            </a:pPr>
            <a:r>
              <a:rPr i="0" sz="1200" b="0">
                <a:solidFill>
                  <a:srgbClr val="234CD9"/>
                </a:solidFill>
                <a:latin typeface="Syne"/>
              </a:rPr>
              <a:t>田中は優秀だが上限到達を示唆。橋本は堅実な伸長余地あり。佐藤は売上低迷原因分析が不可欠。来月はターゲット市場拡大と新規顧客獲得戦略を重点化します。</a:t>
            </a:r>
          </a:p>
        </p:txBody>
      </p:sp>
      <p:sp>
        <p:nvSpPr>
          <p:cNvPr id="5" name="Rounded Rectangle 4"/>
          <p:cNvSpPr/>
          <p:nvPr/>
        </p:nvSpPr>
        <p:spPr>
          <a:xfrm>
            <a:off x="5876925" y="3407568"/>
            <a:ext cx="2738437" cy="1319212"/>
          </a:xfrm>
          <a:prstGeom prst="roundRect">
            <a:avLst>
              <a:gd name="adj" fmla="val 5776"/>
            </a:avLst>
          </a:prstGeom>
          <a:solidFill>
            <a:srgbClr val="F5F8FE"/>
          </a:solidFill>
          <a:ln>
            <a:noFill/>
          </a:ln>
          <a:effectLst>
            <a:outerShdw blurRad="19050" dir="5400000" dist="9525" rotWithShape="0">
              <a:srgbClr val="000000">
                <a:alpha val="51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190500" rIns="190500" tIns="152400" bIns="152400"/>
          <a:lstStyle/>
          <a:p>
            <a:pPr algn="ctr"/>
          </a:p>
        </p:txBody>
      </p:sp>
      <p:sp>
        <p:nvSpPr>
          <p:cNvPr id="6" name="Rounded Rectangle 5"/>
          <p:cNvSpPr/>
          <p:nvPr/>
        </p:nvSpPr>
        <p:spPr>
          <a:xfrm>
            <a:off x="8843962" y="3407568"/>
            <a:ext cx="2738437" cy="1319212"/>
          </a:xfrm>
          <a:prstGeom prst="roundRect">
            <a:avLst>
              <a:gd name="adj" fmla="val 5776"/>
            </a:avLst>
          </a:prstGeom>
          <a:solidFill>
            <a:srgbClr val="F5F8FE"/>
          </a:solidFill>
          <a:ln>
            <a:noFill/>
          </a:ln>
          <a:effectLst>
            <a:outerShdw blurRad="19050" dir="5400000" dist="9525" rotWithShape="0">
              <a:srgbClr val="000000">
                <a:alpha val="51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190500" rIns="190500" tIns="152400" bIns="152400"/>
          <a:lstStyle/>
          <a:p>
            <a:pPr algn="ctr"/>
          </a:p>
        </p:txBody>
      </p:sp>
      <p:sp>
        <p:nvSpPr>
          <p:cNvPr id="7" name="TextBox 6"/>
          <p:cNvSpPr txBox="1"/>
          <p:nvPr/>
        </p:nvSpPr>
        <p:spPr>
          <a:xfrm>
            <a:off x="609600" y="1495425"/>
            <a:ext cx="4133850" cy="66675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00000"/>
              </a:lnSpc>
              <a:defRPr i="0" sz="3600" b="1">
                <a:solidFill>
                  <a:srgbClr val="234CD9"/>
                </a:solidFill>
                <a:latin typeface="Syne"/>
              </a:defRPr>
            </a:pPr>
            <a:r>
              <a:rPr i="0" sz="3600" b="1">
                <a:solidFill>
                  <a:srgbClr val="234CD9"/>
                </a:solidFill>
                <a:latin typeface="Syne"/>
              </a:rPr>
              <a:t>洞察と次のステップ</a:t>
            </a:r>
          </a:p>
        </p:txBody>
      </p:sp>
      <p:sp>
        <p:nvSpPr>
          <p:cNvPr id="8" name="TextBox 7"/>
          <p:cNvSpPr txBox="1"/>
          <p:nvPr/>
        </p:nvSpPr>
        <p:spPr>
          <a:xfrm>
            <a:off x="9034462" y="4198143"/>
            <a:ext cx="2000845" cy="373856"/>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0000"/>
              </a:lnSpc>
              <a:defRPr i="0" sz="1050" b="0">
                <a:solidFill>
                  <a:srgbClr val="234CD9"/>
                </a:solidFill>
                <a:latin typeface="Syne"/>
              </a:defRPr>
            </a:pPr>
            <a:r>
              <a:rPr i="0" sz="1050" b="0">
                <a:solidFill>
                  <a:srgbClr val="234CD9"/>
                </a:solidFill>
                <a:latin typeface="Syne"/>
              </a:rPr>
              <a:t>New Customers growth over the period.</a:t>
            </a:r>
          </a:p>
        </p:txBody>
      </p:sp>
      <p:sp>
        <p:nvSpPr>
          <p:cNvPr id="9" name="TextBox 8"/>
          <p:cNvSpPr txBox="1"/>
          <p:nvPr/>
        </p:nvSpPr>
        <p:spPr>
          <a:xfrm>
            <a:off x="6067425" y="3845718"/>
            <a:ext cx="1507926" cy="33337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06667"/>
              </a:lnSpc>
              <a:defRPr i="0" sz="1800" b="1">
                <a:solidFill>
                  <a:srgbClr val="234CD9"/>
                </a:solidFill>
                <a:latin typeface="Syne"/>
              </a:defRPr>
            </a:pPr>
            <a:r>
              <a:rPr i="0" sz="1800" b="1">
                <a:solidFill>
                  <a:srgbClr val="234CD9"/>
                </a:solidFill>
                <a:latin typeface="Syne"/>
              </a:rPr>
              <a:t>+33% growth</a:t>
            </a:r>
          </a:p>
        </p:txBody>
      </p:sp>
      <p:sp>
        <p:nvSpPr>
          <p:cNvPr id="10" name="TextBox 9"/>
          <p:cNvSpPr txBox="1"/>
          <p:nvPr/>
        </p:nvSpPr>
        <p:spPr>
          <a:xfrm>
            <a:off x="9034462" y="3845718"/>
            <a:ext cx="1507926" cy="33337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06667"/>
              </a:lnSpc>
              <a:defRPr i="0" sz="1800" b="1">
                <a:solidFill>
                  <a:srgbClr val="234CD9"/>
                </a:solidFill>
                <a:latin typeface="Syne"/>
              </a:defRPr>
            </a:pPr>
            <a:r>
              <a:rPr i="0" sz="1800" b="1">
                <a:solidFill>
                  <a:srgbClr val="234CD9"/>
                </a:solidFill>
                <a:latin typeface="Syne"/>
              </a:rPr>
              <a:t>+67% growth</a:t>
            </a:r>
          </a:p>
        </p:txBody>
      </p:sp>
      <p:sp>
        <p:nvSpPr>
          <p:cNvPr id="11" name="Rounded Rectangle 10"/>
          <p:cNvSpPr/>
          <p:nvPr/>
        </p:nvSpPr>
        <p:spPr>
          <a:xfrm>
            <a:off x="0" y="6819900"/>
            <a:ext cx="12192000" cy="38100"/>
          </a:xfrm>
          <a:prstGeom prst="roundRect">
            <a:avLst>
              <a:gd name="adj" fmla="val 100000"/>
            </a:avLst>
          </a:prstGeom>
          <a:solidFill>
            <a:srgbClr val="1E4CD9"/>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12" name="TextBox 11"/>
          <p:cNvSpPr txBox="1"/>
          <p:nvPr/>
        </p:nvSpPr>
        <p:spPr>
          <a:xfrm>
            <a:off x="6067425" y="4198143"/>
            <a:ext cx="2324695" cy="1905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0000"/>
              </a:lnSpc>
              <a:defRPr i="0" sz="1050" b="0">
                <a:solidFill>
                  <a:srgbClr val="234CD9"/>
                </a:solidFill>
                <a:latin typeface="Syne"/>
              </a:defRPr>
            </a:pPr>
            <a:r>
              <a:rPr i="0" sz="1050" b="0">
                <a:solidFill>
                  <a:srgbClr val="234CD9"/>
                </a:solidFill>
                <a:latin typeface="Syne"/>
              </a:rPr>
              <a:t>Sales Growth growth over the period.</a:t>
            </a:r>
          </a:p>
        </p:txBody>
      </p:sp>
      <p:sp>
        <p:nvSpPr>
          <p:cNvPr id="13" name="Rounded Rectangle 12"/>
          <p:cNvSpPr/>
          <p:nvPr/>
        </p:nvSpPr>
        <p:spPr>
          <a:xfrm>
            <a:off x="9034462" y="3559968"/>
            <a:ext cx="1101774" cy="228600"/>
          </a:xfrm>
          <a:prstGeom prst="roundRect">
            <a:avLst>
              <a:gd name="adj" fmla="val 16666"/>
            </a:avLst>
          </a:prstGeom>
          <a:solidFill>
            <a:srgbClr val="234CD9"/>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114300" rIns="114300" tIns="38100" bIns="38100"/>
          <a:lstStyle/>
          <a:p>
            <a:pPr algn="ctr"/>
          </a:p>
        </p:txBody>
      </p:sp>
      <p:sp>
        <p:nvSpPr>
          <p:cNvPr id="14" name="Rounded Rectangle 13"/>
          <p:cNvSpPr/>
          <p:nvPr/>
        </p:nvSpPr>
        <p:spPr>
          <a:xfrm>
            <a:off x="6067425" y="3559968"/>
            <a:ext cx="972294" cy="228600"/>
          </a:xfrm>
          <a:prstGeom prst="roundRect">
            <a:avLst>
              <a:gd name="adj" fmla="val 16666"/>
            </a:avLst>
          </a:prstGeom>
          <a:solidFill>
            <a:srgbClr val="234CD9"/>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114300" rIns="114300" tIns="38100" bIns="38100"/>
          <a:lstStyle/>
          <a:p>
            <a:pPr algn="ctr"/>
          </a:p>
        </p:txBody>
      </p:sp>
      <p:sp>
        <p:nvSpPr>
          <p:cNvPr id="15" name="TextBox 14"/>
          <p:cNvSpPr txBox="1"/>
          <p:nvPr/>
        </p:nvSpPr>
        <p:spPr>
          <a:xfrm>
            <a:off x="9148762" y="3588543"/>
            <a:ext cx="892224" cy="16192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06667"/>
              </a:lnSpc>
              <a:defRPr i="0" sz="900" b="0">
                <a:solidFill>
                  <a:srgbClr val="FFFFFF"/>
                </a:solidFill>
                <a:latin typeface="Syne"/>
              </a:defRPr>
            </a:pPr>
            <a:r>
              <a:rPr i="0" sz="900" b="0">
                <a:solidFill>
                  <a:srgbClr val="FFFFFF"/>
                </a:solidFill>
                <a:latin typeface="Syne"/>
              </a:rPr>
              <a:t>New Customers</a:t>
            </a:r>
          </a:p>
        </p:txBody>
      </p:sp>
      <p:sp>
        <p:nvSpPr>
          <p:cNvPr id="16" name="TextBox 15"/>
          <p:cNvSpPr txBox="1"/>
          <p:nvPr/>
        </p:nvSpPr>
        <p:spPr>
          <a:xfrm>
            <a:off x="6181725" y="3588543"/>
            <a:ext cx="762744" cy="16192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06667"/>
              </a:lnSpc>
              <a:defRPr i="0" sz="900" b="0">
                <a:solidFill>
                  <a:srgbClr val="FFFFFF"/>
                </a:solidFill>
                <a:latin typeface="Syne"/>
              </a:defRPr>
            </a:pPr>
            <a:r>
              <a:rPr i="0" sz="900" b="0">
                <a:solidFill>
                  <a:srgbClr val="FFFFFF"/>
                </a:solidFill>
                <a:latin typeface="Syne"/>
              </a:rPr>
              <a:t>Sales Growth</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