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56" r:id="rId7"/>
    <p:sldId id="257" r:id="rId9"/>
    <p:sldId id="258" r:id="rId10"/>
    <p:sldId id="259" r:id="rId11"/>
    <p:sldId id="260" r:id="rId12"/>
    <p:sldId id="261" r:id="rId13"/>
    <p:sldId id="262" r:id="rId14"/>
    <p:sldId id="263" r:id="rId15"/>
  </p:sldIdLst>
  <p:sldSz cx="12192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本スライドではPythonの歴史的マイルストーンを年表形式で提示し、それぞれがどのように言語の発展やコミュニティの成長に寄与したかを解説します。観客には1989年の初期リリースから2023年最新の最適化までを追い、特にPython 3.0での互換性破棄とPyPIの導入がもたらす開発効率の向上について強調しながら、言語選択の判断基準へつなげることを目的としています。</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今回はPythonの初期設計と開発背景について解説します。Guido van Rossum が C レベルで動作するインタプリタを 1987 年に構築し、1991 年に最初の正式リリース 0.9.0 を発表しました。その際彼が重視した設計思想は簡潔さと可読性、さらに拡張性です。これらがPythonの持続的な人気と普及に大きく寄与していますので、ぜひ覚えておいてください。</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本スライドでは主なバージョンとそれぞれの改良点をまとめています。 1.0 は例外体系やモジュール化が進んだ安定リリースで、言語基盤の確立に貢献しました。 2.0 は同年中にUnicodeサポートとパフォーマンス向上を実装し、多国語対応へ踏み出しました。 3.0 は print 文からタプルアンパックまで後方互換性が破棄され、4.x 系の開発への大きな基盤を築いた点で重要です。」}</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本スライドではPythonコミュニティを牽引するPSF設立と、その背景にある貢献者拡大について紹介します。まずPSFがどのような役割を担い、コミュニティ全体の運営や資金調達を行っているかを説明し、次にオープンソースへの参加志向が高まった結果として新しいライブラリやプロジェクトが急増した事実を示します。PSFによる統一ガイドラインと貢献者の熱意がどのようにエコシステムを発展させたか、これからも継続的な成長が期待される理由を明確に伝えることが重要です。</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本スライドでは、Pythonがデータサイエンス・機械学習・Web開発・IoT分野で主流言語となり、多くの企業がプロトタイプから本番環境まで統一して採用しています。GoogleやNASAも主要ツールとして導入し、スクリプトの多様性が産業界への浸透を加速させています。この背景と具体的な活用事例について詳しく説明します。</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このスライドでは、Pythonの性能向上策として、Cython・PyPy、JITコンパイラの導入がどれほど影響するかを示しています。また、GILによるシングルスレッド制限を回避し、asyncioとマルチプロセスによる並列処理でさらに実行速度を向上させる手法についても解説します。</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本スライドでは、Python 3.12の主な改善点と今後課題を整理しています。高速化は新しいBytecodeやJITの最適化により実現し、開発者は実行速度の向上を期待できます。また、型ヒントの標準統合でコード品質が向上し、エラー検出が容易になります。さらにリアルタイムシステムへの導入では低レイテンシコンパイルと依存関係管理が鍵となります。最後にIDE側も使いやすさが増し、開発効率の向上につながる見込みです。</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本日はPythonの歴史と今後の発展についてご紹介させていただきました。</a:t>
            </a:r>
          </a:p>
          <a:p>
            <a:r>
              <a:t>1991年以降に続く機能追加やコミュニティ拡大は、業界全体を牽引し、多様な産業で活用されています。</a:t>
            </a:r>
          </a:p>
          <a:p>
            <a:r>
              <a:t>パフォーマンス向上や更なる汎用化が期待される今後も、私たちは継続的なサポートとアップデートで皆さまの技術課題解決に貢献してまいります。</a:t>
            </a:r>
          </a:p>
          <a:p>
            <a:r>
              <a:t>本日のご清聴ありがとうございました。ご質問等ございましたら、どうぞお気軽にご遠慮なくお聞きください。</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3.png"/><Relationship Id="rId6" Type="http://schemas.openxmlformats.org/officeDocument/2006/relationships/image" Target="../media/image4.png"/><Relationship Id="rId7"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 Id="rId3" Type="http://schemas.openxmlformats.org/officeDocument/2006/relationships/image" Target="../media/image7.png"/><Relationship Id="rId4" Type="http://schemas.openxmlformats.org/officeDocument/2006/relationships/image" Target="../media/image8.png"/><Relationship Id="rId5" Type="http://schemas.openxmlformats.org/officeDocument/2006/relationships/image" Target="../media/image9.png"/><Relationship Id="rId6" Type="http://schemas.openxmlformats.org/officeDocument/2006/relationships/image" Target="../media/image10.png"/><Relationship Id="rId7" Type="http://schemas.openxmlformats.org/officeDocument/2006/relationships/image" Target="../media/image11.png"/><Relationship Id="rId8" Type="http://schemas.openxmlformats.org/officeDocument/2006/relationships/image" Target="../media/image12.png"/><Relationship Id="rId9" Type="http://schemas.openxmlformats.org/officeDocument/2006/relationships/image" Target="../media/image13.png"/><Relationship Id="rId10" Type="http://schemas.openxmlformats.org/officeDocument/2006/relationships/image" Target="../media/image1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 Id="rId3" Type="http://schemas.openxmlformats.org/officeDocument/2006/relationships/image" Target="../media/image15.png"/><Relationship Id="rId4" Type="http://schemas.openxmlformats.org/officeDocument/2006/relationships/image" Target="../media/image16.png"/><Relationship Id="rId5" Type="http://schemas.openxmlformats.org/officeDocument/2006/relationships/image" Target="../media/image17.png"/><Relationship Id="rId6" Type="http://schemas.openxmlformats.org/officeDocument/2006/relationships/image" Target="../media/image18.png"/><Relationship Id="rId7" Type="http://schemas.openxmlformats.org/officeDocument/2006/relationships/image" Target="../media/image19.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 Id="rId3"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 Id="rId3" Type="http://schemas.openxmlformats.org/officeDocument/2006/relationships/image" Target="../media/image15.png"/><Relationship Id="rId4" Type="http://schemas.openxmlformats.org/officeDocument/2006/relationships/image" Target="../media/image16.png"/><Relationship Id="rId5" Type="http://schemas.openxmlformats.org/officeDocument/2006/relationships/image" Target="../media/image20.png"/><Relationship Id="rId6" Type="http://schemas.openxmlformats.org/officeDocument/2006/relationships/image" Target="../media/image19.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 Id="rId3" Type="http://schemas.openxmlformats.org/officeDocument/2006/relationships/image" Target="../media/image21.png"/><Relationship Id="rId4" Type="http://schemas.openxmlformats.org/officeDocument/2006/relationships/image" Target="../media/image8.png"/><Relationship Id="rId5" Type="http://schemas.openxmlformats.org/officeDocument/2006/relationships/image" Target="../media/image9.png"/><Relationship Id="rId6" Type="http://schemas.openxmlformats.org/officeDocument/2006/relationships/image" Target="../media/image10.png"/><Relationship Id="rId7" Type="http://schemas.openxmlformats.org/officeDocument/2006/relationships/image" Target="../media/image22.png"/><Relationship Id="rId8" Type="http://schemas.openxmlformats.org/officeDocument/2006/relationships/image" Target="../media/image13.png"/><Relationship Id="rId9" Type="http://schemas.openxmlformats.org/officeDocument/2006/relationships/image" Target="../media/image23.png"/><Relationship Id="rId10" Type="http://schemas.openxmlformats.org/officeDocument/2006/relationships/image" Target="../media/image2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 Id="rId3" Type="http://schemas.openxmlformats.org/officeDocument/2006/relationships/image" Target="../media/image6.png"/></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a:xfrm>
          <a:off x="0" y="0"/>
          <a:ext cx="0" cy="0"/>
          <a:chOff x="0" y="0"/>
          <a:chExt cx="0" cy="0"/>
        </a:xfrm>
      </p:grpSpPr>
      <p:pic>
        <p:nvPicPr>
          <p:cNvPr id="2" name="Picture 1" descr="3d62c640-d978-4306-84b9-759fe312db6e.png"/>
          <p:cNvPicPr>
            <a:picLocks noChangeAspect="1"/>
          </p:cNvPicPr>
          <p:nvPr/>
        </p:nvPicPr>
        <p:blipFill>
          <a:blip r:embed="rId3"/>
          <a:stretch>
            <a:fillRect/>
          </a:stretch>
        </p:blipFill>
        <p:spPr>
          <a:xfrm>
            <a:off x="0" y="0"/>
            <a:ext cx="2438400" cy="6858000"/>
          </a:xfrm>
          <a:prstGeom prst="rect">
            <a:avLst/>
          </a:prstGeom>
        </p:spPr>
      </p:pic>
      <p:pic>
        <p:nvPicPr>
          <p:cNvPr id="3" name="Picture 2" descr="ae79f3a7-98ec-41ff-bf17-1024f820904a.png"/>
          <p:cNvPicPr>
            <a:picLocks noChangeAspect="1"/>
          </p:cNvPicPr>
          <p:nvPr/>
        </p:nvPicPr>
        <p:blipFill>
          <a:blip r:embed="rId4"/>
          <a:stretch>
            <a:fillRect/>
          </a:stretch>
        </p:blipFill>
        <p:spPr>
          <a:xfrm rot="10800000">
            <a:off x="9753600" y="0"/>
            <a:ext cx="2438400" cy="6858000"/>
          </a:xfrm>
          <a:prstGeom prst="rect">
            <a:avLst/>
          </a:prstGeom>
        </p:spPr>
      </p:pic>
      <p:sp>
        <p:nvSpPr>
          <p:cNvPr id="4" name="Rounded Rectangle 3"/>
          <p:cNvSpPr/>
          <p:nvPr/>
        </p:nvSpPr>
        <p:spPr>
          <a:xfrm>
            <a:off x="1828800" y="2143125"/>
            <a:ext cx="8534400" cy="3257550"/>
          </a:xfrm>
          <a:prstGeom prst="roundRect">
            <a:avLst>
              <a:gd name="adj" fmla="val 2339"/>
            </a:avLst>
          </a:prstGeom>
          <a:solidFill>
            <a:srgbClr val="E5E7EB"/>
          </a:solidFill>
          <a:ln w="9525">
            <a:solidFill>
              <a:srgbClr val="E5E7EB"/>
            </a:solidFill>
          </a:ln>
          <a:effectLst>
            <a:outerShdw blurRad="142875" dir="5400000" dist="95250" rotWithShape="0">
              <a:srgbClr val="000000">
                <a:alpha val="1020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pic>
        <p:nvPicPr>
          <p:cNvPr id="5" name="Picture 4" descr="dcb5ff49-e5b6-4d33-b445-940f35992866.png"/>
          <p:cNvPicPr>
            <a:picLocks noChangeAspect="1"/>
          </p:cNvPicPr>
          <p:nvPr/>
        </p:nvPicPr>
        <p:blipFill>
          <a:blip r:embed="rId5"/>
          <a:stretch>
            <a:fillRect/>
          </a:stretch>
        </p:blipFill>
        <p:spPr>
          <a:xfrm>
            <a:off x="1838325" y="3219450"/>
            <a:ext cx="8515350" cy="542925"/>
          </a:xfrm>
          <a:prstGeom prst="rect">
            <a:avLst/>
          </a:prstGeom>
        </p:spPr>
      </p:pic>
      <p:pic>
        <p:nvPicPr>
          <p:cNvPr id="6" name="Picture 5" descr="dcb5ff49-e5b6-4d33-b445-940f35992866.png"/>
          <p:cNvPicPr>
            <a:picLocks noChangeAspect="1"/>
          </p:cNvPicPr>
          <p:nvPr/>
        </p:nvPicPr>
        <p:blipFill>
          <a:blip r:embed="rId5"/>
          <a:stretch>
            <a:fillRect/>
          </a:stretch>
        </p:blipFill>
        <p:spPr>
          <a:xfrm>
            <a:off x="1838325" y="3762375"/>
            <a:ext cx="8515350" cy="542925"/>
          </a:xfrm>
          <a:prstGeom prst="rect">
            <a:avLst/>
          </a:prstGeom>
        </p:spPr>
      </p:pic>
      <p:pic>
        <p:nvPicPr>
          <p:cNvPr id="7" name="Picture 6" descr="dcb5ff49-e5b6-4d33-b445-940f35992866.png"/>
          <p:cNvPicPr>
            <a:picLocks noChangeAspect="1"/>
          </p:cNvPicPr>
          <p:nvPr/>
        </p:nvPicPr>
        <p:blipFill>
          <a:blip r:embed="rId5"/>
          <a:stretch>
            <a:fillRect/>
          </a:stretch>
        </p:blipFill>
        <p:spPr>
          <a:xfrm>
            <a:off x="1838325" y="4305300"/>
            <a:ext cx="8515350" cy="542925"/>
          </a:xfrm>
          <a:prstGeom prst="rect">
            <a:avLst/>
          </a:prstGeom>
        </p:spPr>
      </p:pic>
      <p:pic>
        <p:nvPicPr>
          <p:cNvPr id="8" name="Picture 7" descr="9a61d012-4036-4852-8977-12565bcea3d6.png"/>
          <p:cNvPicPr>
            <a:picLocks noChangeAspect="1"/>
          </p:cNvPicPr>
          <p:nvPr/>
        </p:nvPicPr>
        <p:blipFill>
          <a:blip r:embed="rId6"/>
          <a:stretch>
            <a:fillRect/>
          </a:stretch>
        </p:blipFill>
        <p:spPr>
          <a:xfrm>
            <a:off x="1838325" y="4848225"/>
            <a:ext cx="8515350" cy="542925"/>
          </a:xfrm>
          <a:prstGeom prst="rect">
            <a:avLst/>
          </a:prstGeom>
        </p:spPr>
      </p:pic>
      <p:sp>
        <p:nvSpPr>
          <p:cNvPr id="9" name="Rounded Rectangle 8"/>
          <p:cNvSpPr/>
          <p:nvPr/>
        </p:nvSpPr>
        <p:spPr>
          <a:xfrm>
            <a:off x="1838325" y="2152650"/>
            <a:ext cx="8515350" cy="533400"/>
          </a:xfrm>
          <a:prstGeom prst="roundRect">
            <a:avLst>
              <a:gd name="adj" fmla="val 14285"/>
            </a:avLst>
          </a:prstGeom>
          <a:solidFill>
            <a:srgbClr val="9333EA"/>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pic>
        <p:nvPicPr>
          <p:cNvPr id="10" name="Picture 9" descr="d4860376-5747-432d-9f7c-6d4a3b21bc77.png"/>
          <p:cNvPicPr>
            <a:picLocks noChangeAspect="1"/>
          </p:cNvPicPr>
          <p:nvPr/>
        </p:nvPicPr>
        <p:blipFill>
          <a:blip r:embed="rId7"/>
          <a:stretch>
            <a:fillRect/>
          </a:stretch>
        </p:blipFill>
        <p:spPr>
          <a:xfrm>
            <a:off x="1838325" y="2686050"/>
            <a:ext cx="8515350" cy="533400"/>
          </a:xfrm>
          <a:prstGeom prst="rect">
            <a:avLst/>
          </a:prstGeom>
        </p:spPr>
      </p:pic>
      <p:sp>
        <p:nvSpPr>
          <p:cNvPr id="11" name="TextBox 10"/>
          <p:cNvSpPr txBox="1"/>
          <p:nvPr/>
        </p:nvSpPr>
        <p:spPr>
          <a:xfrm>
            <a:off x="4196506" y="342900"/>
            <a:ext cx="3817887" cy="800100"/>
          </a:xfrm>
          <a:prstGeom prst="rect">
            <a:avLst/>
          </a:prstGeom>
          <a:noFill/>
          <a:ln>
            <a:noFill/>
          </a:ln>
          <a:effectLst>
            <a:outerShdw blurRad="0" dist="0" dir="0">
              <a:srgbClr val="000000">
                <a:alpha val="0"/>
              </a:srgbClr>
            </a:outerShdw>
          </a:effectLst>
        </p:spPr>
        <p:txBody>
          <a:bodyPr wrap="square" lIns="0" rIns="0" tIns="0" bIns="0">
            <a:spAutoFit/>
          </a:bodyPr>
          <a:lstStyle/>
          <a:p>
            <a:pPr algn="ctr">
              <a:lnSpc>
                <a:spcPct val="80000"/>
              </a:lnSpc>
              <a:defRPr i="0" sz="4500" b="1">
                <a:solidFill>
                  <a:srgbClr val="111827"/>
                </a:solidFill>
                <a:latin typeface="Poppins"/>
              </a:defRPr>
            </a:pPr>
            <a:r>
              <a:rPr i="0" sz="4500" b="1">
                <a:solidFill>
                  <a:srgbClr val="111827"/>
                </a:solidFill>
                <a:latin typeface="Poppins"/>
              </a:rPr>
              <a:t>Pythonの歴史</a:t>
            </a:r>
          </a:p>
        </p:txBody>
      </p:sp>
      <p:sp>
        <p:nvSpPr>
          <p:cNvPr id="12" name="TextBox 11"/>
          <p:cNvSpPr txBox="1"/>
          <p:nvPr/>
        </p:nvSpPr>
        <p:spPr>
          <a:xfrm>
            <a:off x="7521475" y="2152650"/>
            <a:ext cx="2851249" cy="533400"/>
          </a:xfrm>
          <a:prstGeom prst="rect">
            <a:avLst/>
          </a:prstGeom>
          <a:noFill/>
          <a:ln>
            <a:noFill/>
          </a:ln>
          <a:effectLst>
            <a:outerShdw blurRad="0" dist="0" dir="0">
              <a:srgbClr val="000000">
                <a:alpha val="0"/>
              </a:srgbClr>
            </a:outerShdw>
          </a:effectLst>
        </p:spPr>
        <p:txBody>
          <a:bodyPr wrap="square" lIns="228600" rIns="228600" tIns="152400" bIns="152400">
            <a:spAutoFit/>
          </a:bodyPr>
          <a:lstStyle/>
          <a:p>
            <a:pPr algn="ctr">
              <a:lnSpc>
                <a:spcPct val="120000"/>
              </a:lnSpc>
              <a:defRPr i="0" sz="1200" b="0">
                <a:solidFill>
                  <a:srgbClr val="FFFFFF"/>
                </a:solidFill>
                <a:latin typeface="Poppins"/>
              </a:defRPr>
            </a:pPr>
            <a:r>
              <a:rPr i="0" sz="1200" b="0">
                <a:solidFill>
                  <a:srgbClr val="FFFFFF"/>
                </a:solidFill>
                <a:latin typeface="Poppins"/>
              </a:rPr>
              <a:t>影響</a:t>
            </a:r>
          </a:p>
        </p:txBody>
      </p:sp>
      <p:sp>
        <p:nvSpPr>
          <p:cNvPr id="13" name="TextBox 12"/>
          <p:cNvSpPr txBox="1"/>
          <p:nvPr/>
        </p:nvSpPr>
        <p:spPr>
          <a:xfrm>
            <a:off x="1838325" y="2152650"/>
            <a:ext cx="2851100" cy="533400"/>
          </a:xfrm>
          <a:prstGeom prst="rect">
            <a:avLst/>
          </a:prstGeom>
          <a:noFill/>
          <a:ln>
            <a:noFill/>
          </a:ln>
          <a:effectLst>
            <a:outerShdw blurRad="0" dist="0" dir="0">
              <a:srgbClr val="000000">
                <a:alpha val="0"/>
              </a:srgbClr>
            </a:outerShdw>
          </a:effectLst>
        </p:spPr>
        <p:txBody>
          <a:bodyPr wrap="square" lIns="228600" rIns="228600" tIns="152400" bIns="152400">
            <a:spAutoFit/>
          </a:bodyPr>
          <a:lstStyle/>
          <a:p>
            <a:pPr algn="ctr">
              <a:lnSpc>
                <a:spcPct val="120000"/>
              </a:lnSpc>
              <a:defRPr i="0" sz="1200" b="0">
                <a:solidFill>
                  <a:srgbClr val="FFFFFF"/>
                </a:solidFill>
                <a:latin typeface="Poppins"/>
              </a:defRPr>
            </a:pPr>
            <a:r>
              <a:rPr i="0" sz="1200" b="0">
                <a:solidFill>
                  <a:srgbClr val="FFFFFF"/>
                </a:solidFill>
                <a:latin typeface="Poppins"/>
              </a:rPr>
              <a:t>年</a:t>
            </a:r>
          </a:p>
        </p:txBody>
      </p:sp>
      <p:sp>
        <p:nvSpPr>
          <p:cNvPr id="14" name="Rounded Rectangle 13"/>
          <p:cNvSpPr/>
          <p:nvPr/>
        </p:nvSpPr>
        <p:spPr>
          <a:xfrm>
            <a:off x="1838325" y="2686050"/>
            <a:ext cx="2828925" cy="533400"/>
          </a:xfrm>
          <a:prstGeom prst="roundRect">
            <a:avLst>
              <a:gd name="adj" fmla="val 14285"/>
            </a:avLst>
          </a:prstGeom>
          <a:solidFill>
            <a:srgbClr val="E5E7EB"/>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228600" rIns="228600" tIns="152400" bIns="152400"/>
          <a:lstStyle/>
          <a:p>
            <a:pPr algn="ctr"/>
          </a:p>
        </p:txBody>
      </p:sp>
      <p:sp>
        <p:nvSpPr>
          <p:cNvPr id="15" name="Rectangle 14"/>
          <p:cNvSpPr/>
          <p:nvPr/>
        </p:nvSpPr>
        <p:spPr>
          <a:xfrm>
            <a:off x="4676775" y="2686050"/>
            <a:ext cx="2828925" cy="533400"/>
          </a:xfrm>
          <a:prstGeom prst="rect">
            <a:avLst/>
          </a:prstGeom>
          <a:solidFill>
            <a:srgbClr val="F3F4F6"/>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228600" rIns="228600" tIns="152400" bIns="152400"/>
          <a:lstStyle/>
          <a:p>
            <a:pPr algn="ctr"/>
          </a:p>
        </p:txBody>
      </p:sp>
      <p:sp>
        <p:nvSpPr>
          <p:cNvPr id="16" name="Rounded Rectangle 15"/>
          <p:cNvSpPr/>
          <p:nvPr/>
        </p:nvSpPr>
        <p:spPr>
          <a:xfrm>
            <a:off x="7515225" y="2686050"/>
            <a:ext cx="2828925" cy="533400"/>
          </a:xfrm>
          <a:prstGeom prst="roundRect">
            <a:avLst>
              <a:gd name="adj" fmla="val 14285"/>
            </a:avLst>
          </a:prstGeom>
          <a:solidFill>
            <a:srgbClr val="E5E7EB"/>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228600" rIns="228600" tIns="152400" bIns="152400"/>
          <a:lstStyle/>
          <a:p>
            <a:pPr algn="ctr"/>
          </a:p>
        </p:txBody>
      </p:sp>
      <p:sp>
        <p:nvSpPr>
          <p:cNvPr id="17" name="Rounded Rectangle 16"/>
          <p:cNvSpPr/>
          <p:nvPr/>
        </p:nvSpPr>
        <p:spPr>
          <a:xfrm>
            <a:off x="1838325" y="3228975"/>
            <a:ext cx="2828925" cy="533400"/>
          </a:xfrm>
          <a:prstGeom prst="roundRect">
            <a:avLst>
              <a:gd name="adj" fmla="val 14285"/>
            </a:avLst>
          </a:prstGeom>
          <a:solidFill>
            <a:srgbClr val="E5E7EB"/>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228600" rIns="228600" tIns="152400" bIns="152400"/>
          <a:lstStyle/>
          <a:p>
            <a:pPr algn="ctr"/>
          </a:p>
        </p:txBody>
      </p:sp>
      <p:sp>
        <p:nvSpPr>
          <p:cNvPr id="18" name="Rectangle 17"/>
          <p:cNvSpPr/>
          <p:nvPr/>
        </p:nvSpPr>
        <p:spPr>
          <a:xfrm>
            <a:off x="4676775" y="3228975"/>
            <a:ext cx="2828925" cy="533400"/>
          </a:xfrm>
          <a:prstGeom prst="rect">
            <a:avLst/>
          </a:prstGeom>
          <a:solidFill>
            <a:srgbClr val="F3F4F6"/>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228600" rIns="228600" tIns="152400" bIns="152400"/>
          <a:lstStyle/>
          <a:p>
            <a:pPr algn="ctr"/>
          </a:p>
        </p:txBody>
      </p:sp>
      <p:sp>
        <p:nvSpPr>
          <p:cNvPr id="19" name="Rounded Rectangle 18"/>
          <p:cNvSpPr/>
          <p:nvPr/>
        </p:nvSpPr>
        <p:spPr>
          <a:xfrm>
            <a:off x="7515225" y="3228975"/>
            <a:ext cx="2828925" cy="533400"/>
          </a:xfrm>
          <a:prstGeom prst="roundRect">
            <a:avLst>
              <a:gd name="adj" fmla="val 14285"/>
            </a:avLst>
          </a:prstGeom>
          <a:solidFill>
            <a:srgbClr val="E5E7EB"/>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228600" rIns="228600" tIns="152400" bIns="152400"/>
          <a:lstStyle/>
          <a:p>
            <a:pPr algn="ctr"/>
          </a:p>
        </p:txBody>
      </p:sp>
      <p:sp>
        <p:nvSpPr>
          <p:cNvPr id="20" name="Rounded Rectangle 19"/>
          <p:cNvSpPr/>
          <p:nvPr/>
        </p:nvSpPr>
        <p:spPr>
          <a:xfrm>
            <a:off x="1838325" y="3771900"/>
            <a:ext cx="2828925" cy="533400"/>
          </a:xfrm>
          <a:prstGeom prst="roundRect">
            <a:avLst>
              <a:gd name="adj" fmla="val 14285"/>
            </a:avLst>
          </a:prstGeom>
          <a:solidFill>
            <a:srgbClr val="E5E7EB"/>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228600" rIns="228600" tIns="152400" bIns="152400"/>
          <a:lstStyle/>
          <a:p>
            <a:pPr algn="ctr"/>
          </a:p>
        </p:txBody>
      </p:sp>
      <p:sp>
        <p:nvSpPr>
          <p:cNvPr id="21" name="Rectangle 20"/>
          <p:cNvSpPr/>
          <p:nvPr/>
        </p:nvSpPr>
        <p:spPr>
          <a:xfrm>
            <a:off x="4676775" y="3771900"/>
            <a:ext cx="2828925" cy="533400"/>
          </a:xfrm>
          <a:prstGeom prst="rect">
            <a:avLst/>
          </a:prstGeom>
          <a:solidFill>
            <a:srgbClr val="F3F4F6"/>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228600" rIns="228600" tIns="152400" bIns="152400"/>
          <a:lstStyle/>
          <a:p>
            <a:pPr algn="ctr"/>
          </a:p>
        </p:txBody>
      </p:sp>
      <p:sp>
        <p:nvSpPr>
          <p:cNvPr id="22" name="Rounded Rectangle 21"/>
          <p:cNvSpPr/>
          <p:nvPr/>
        </p:nvSpPr>
        <p:spPr>
          <a:xfrm>
            <a:off x="7515225" y="3771900"/>
            <a:ext cx="2828925" cy="533400"/>
          </a:xfrm>
          <a:prstGeom prst="roundRect">
            <a:avLst>
              <a:gd name="adj" fmla="val 14285"/>
            </a:avLst>
          </a:prstGeom>
          <a:solidFill>
            <a:srgbClr val="E5E7EB"/>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228600" rIns="228600" tIns="152400" bIns="152400"/>
          <a:lstStyle/>
          <a:p>
            <a:pPr algn="ctr"/>
          </a:p>
        </p:txBody>
      </p:sp>
      <p:sp>
        <p:nvSpPr>
          <p:cNvPr id="23" name="Rounded Rectangle 22"/>
          <p:cNvSpPr/>
          <p:nvPr/>
        </p:nvSpPr>
        <p:spPr>
          <a:xfrm>
            <a:off x="1838325" y="4314825"/>
            <a:ext cx="2828925" cy="533400"/>
          </a:xfrm>
          <a:prstGeom prst="roundRect">
            <a:avLst>
              <a:gd name="adj" fmla="val 14285"/>
            </a:avLst>
          </a:prstGeom>
          <a:solidFill>
            <a:srgbClr val="E5E7EB"/>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228600" rIns="228600" tIns="152400" bIns="152400"/>
          <a:lstStyle/>
          <a:p>
            <a:pPr algn="ctr"/>
          </a:p>
        </p:txBody>
      </p:sp>
      <p:sp>
        <p:nvSpPr>
          <p:cNvPr id="24" name="Rectangle 23"/>
          <p:cNvSpPr/>
          <p:nvPr/>
        </p:nvSpPr>
        <p:spPr>
          <a:xfrm>
            <a:off x="4676775" y="4314825"/>
            <a:ext cx="2828925" cy="533400"/>
          </a:xfrm>
          <a:prstGeom prst="rect">
            <a:avLst/>
          </a:prstGeom>
          <a:solidFill>
            <a:srgbClr val="F3F4F6"/>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228600" rIns="228600" tIns="152400" bIns="152400"/>
          <a:lstStyle/>
          <a:p>
            <a:pPr algn="ctr"/>
          </a:p>
        </p:txBody>
      </p:sp>
      <p:sp>
        <p:nvSpPr>
          <p:cNvPr id="25" name="Rounded Rectangle 24"/>
          <p:cNvSpPr/>
          <p:nvPr/>
        </p:nvSpPr>
        <p:spPr>
          <a:xfrm>
            <a:off x="7515225" y="4314825"/>
            <a:ext cx="2828925" cy="533400"/>
          </a:xfrm>
          <a:prstGeom prst="roundRect">
            <a:avLst>
              <a:gd name="adj" fmla="val 14285"/>
            </a:avLst>
          </a:prstGeom>
          <a:solidFill>
            <a:srgbClr val="E5E7EB"/>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228600" rIns="228600" tIns="152400" bIns="152400"/>
          <a:lstStyle/>
          <a:p>
            <a:pPr algn="ctr"/>
          </a:p>
        </p:txBody>
      </p:sp>
      <p:sp>
        <p:nvSpPr>
          <p:cNvPr id="26" name="Rounded Rectangle 25"/>
          <p:cNvSpPr/>
          <p:nvPr/>
        </p:nvSpPr>
        <p:spPr>
          <a:xfrm>
            <a:off x="1838325" y="4857750"/>
            <a:ext cx="2828925" cy="533400"/>
          </a:xfrm>
          <a:prstGeom prst="roundRect">
            <a:avLst>
              <a:gd name="adj" fmla="val 14285"/>
            </a:avLst>
          </a:prstGeom>
          <a:solidFill>
            <a:srgbClr val="E5E7EB"/>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228600" rIns="228600" tIns="152400" bIns="152400"/>
          <a:lstStyle/>
          <a:p>
            <a:pPr algn="ctr"/>
          </a:p>
        </p:txBody>
      </p:sp>
      <p:sp>
        <p:nvSpPr>
          <p:cNvPr id="27" name="Rectangle 26"/>
          <p:cNvSpPr/>
          <p:nvPr/>
        </p:nvSpPr>
        <p:spPr>
          <a:xfrm>
            <a:off x="4676775" y="4857750"/>
            <a:ext cx="2828925" cy="533400"/>
          </a:xfrm>
          <a:prstGeom prst="rect">
            <a:avLst/>
          </a:prstGeom>
          <a:solidFill>
            <a:srgbClr val="F3F4F6"/>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228600" rIns="228600" tIns="152400" bIns="152400"/>
          <a:lstStyle/>
          <a:p>
            <a:pPr algn="ctr"/>
          </a:p>
        </p:txBody>
      </p:sp>
      <p:sp>
        <p:nvSpPr>
          <p:cNvPr id="28" name="Rounded Rectangle 27"/>
          <p:cNvSpPr/>
          <p:nvPr/>
        </p:nvSpPr>
        <p:spPr>
          <a:xfrm>
            <a:off x="7515225" y="4857750"/>
            <a:ext cx="2828925" cy="533400"/>
          </a:xfrm>
          <a:prstGeom prst="roundRect">
            <a:avLst>
              <a:gd name="adj" fmla="val 14285"/>
            </a:avLst>
          </a:prstGeom>
          <a:solidFill>
            <a:srgbClr val="E5E7EB"/>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228600" rIns="228600" tIns="152400" bIns="152400"/>
          <a:lstStyle/>
          <a:p>
            <a:pPr algn="ctr"/>
          </a:p>
        </p:txBody>
      </p:sp>
      <p:sp>
        <p:nvSpPr>
          <p:cNvPr id="29" name="TextBox 28"/>
          <p:cNvSpPr txBox="1"/>
          <p:nvPr/>
        </p:nvSpPr>
        <p:spPr>
          <a:xfrm>
            <a:off x="2726680" y="6324600"/>
            <a:ext cx="6757689" cy="219075"/>
          </a:xfrm>
          <a:prstGeom prst="rect">
            <a:avLst/>
          </a:prstGeom>
          <a:noFill/>
          <a:ln>
            <a:noFill/>
          </a:ln>
          <a:effectLst>
            <a:outerShdw blurRad="0" dist="0" dir="0">
              <a:srgbClr val="000000">
                <a:alpha val="0"/>
              </a:srgbClr>
            </a:outerShdw>
          </a:effectLst>
        </p:spPr>
        <p:txBody>
          <a:bodyPr wrap="square" lIns="0" rIns="0" tIns="0" bIns="0">
            <a:spAutoFit/>
          </a:bodyPr>
          <a:lstStyle/>
          <a:p>
            <a:pPr algn="ctr">
              <a:lnSpc>
                <a:spcPct val="120000"/>
              </a:lnSpc>
              <a:defRPr i="0" sz="1200" b="0">
                <a:solidFill>
                  <a:srgbClr val="4B5563"/>
                </a:solidFill>
                <a:latin typeface="Poppins"/>
              </a:defRPr>
            </a:pPr>
            <a:r>
              <a:rPr i="0" sz="1200" b="0">
                <a:solidFill>
                  <a:srgbClr val="4B5563"/>
                </a:solidFill>
                <a:latin typeface="Poppins"/>
              </a:rPr>
              <a:t>この表は、Pythonの主要なマイルストーンとそれぞれが日本国内外で与えた影響を示しています。</a:t>
            </a:r>
          </a:p>
        </p:txBody>
      </p:sp>
      <p:sp>
        <p:nvSpPr>
          <p:cNvPr id="30" name="TextBox 29"/>
          <p:cNvSpPr txBox="1"/>
          <p:nvPr/>
        </p:nvSpPr>
        <p:spPr>
          <a:xfrm>
            <a:off x="5204073" y="2838450"/>
            <a:ext cx="1793230" cy="219075"/>
          </a:xfrm>
          <a:prstGeom prst="rect">
            <a:avLst/>
          </a:prstGeom>
          <a:noFill/>
          <a:ln>
            <a:noFill/>
          </a:ln>
          <a:effectLst>
            <a:outerShdw blurRad="0" dist="0" dir="0">
              <a:srgbClr val="000000">
                <a:alpha val="0"/>
              </a:srgbClr>
            </a:outerShdw>
          </a:effectLst>
        </p:spPr>
        <p:txBody>
          <a:bodyPr wrap="square" lIns="0" rIns="0" tIns="0" bIns="0">
            <a:spAutoFit/>
          </a:bodyPr>
          <a:lstStyle/>
          <a:p>
            <a:pPr algn="ctr">
              <a:lnSpc>
                <a:spcPct val="120000"/>
              </a:lnSpc>
              <a:defRPr i="0" sz="1200" b="0">
                <a:solidFill>
                  <a:srgbClr val="4B5563"/>
                </a:solidFill>
                <a:latin typeface="Poppins"/>
              </a:defRPr>
            </a:pPr>
            <a:r>
              <a:rPr i="0" sz="1200" b="0">
                <a:solidFill>
                  <a:srgbClr val="4B5563"/>
                </a:solidFill>
                <a:latin typeface="Poppins"/>
              </a:rPr>
              <a:t>Python 0.9.1初期リリース</a:t>
            </a:r>
          </a:p>
        </p:txBody>
      </p:sp>
      <p:sp>
        <p:nvSpPr>
          <p:cNvPr id="31" name="TextBox 30"/>
          <p:cNvSpPr txBox="1"/>
          <p:nvPr/>
        </p:nvSpPr>
        <p:spPr>
          <a:xfrm>
            <a:off x="8091487" y="3381375"/>
            <a:ext cx="1695450" cy="219075"/>
          </a:xfrm>
          <a:prstGeom prst="rect">
            <a:avLst/>
          </a:prstGeom>
          <a:noFill/>
          <a:ln>
            <a:noFill/>
          </a:ln>
          <a:effectLst>
            <a:outerShdw blurRad="0" dist="0" dir="0">
              <a:srgbClr val="000000">
                <a:alpha val="0"/>
              </a:srgbClr>
            </a:outerShdw>
          </a:effectLst>
        </p:spPr>
        <p:txBody>
          <a:bodyPr wrap="square" lIns="0" rIns="0" tIns="0" bIns="0">
            <a:spAutoFit/>
          </a:bodyPr>
          <a:lstStyle/>
          <a:p>
            <a:pPr algn="ctr">
              <a:lnSpc>
                <a:spcPct val="120000"/>
              </a:lnSpc>
              <a:defRPr i="0" sz="1200" b="0">
                <a:solidFill>
                  <a:srgbClr val="4B5563"/>
                </a:solidFill>
                <a:latin typeface="Poppins"/>
              </a:defRPr>
            </a:pPr>
            <a:r>
              <a:rPr i="0" sz="1200" b="0">
                <a:solidFill>
                  <a:srgbClr val="4B5563"/>
                </a:solidFill>
                <a:latin typeface="Poppins"/>
              </a:rPr>
              <a:t>実用的な汎用言語へ進化</a:t>
            </a:r>
          </a:p>
        </p:txBody>
      </p:sp>
      <p:sp>
        <p:nvSpPr>
          <p:cNvPr id="32" name="TextBox 31"/>
          <p:cNvSpPr txBox="1"/>
          <p:nvPr/>
        </p:nvSpPr>
        <p:spPr>
          <a:xfrm>
            <a:off x="8091487" y="5010150"/>
            <a:ext cx="1695450" cy="219075"/>
          </a:xfrm>
          <a:prstGeom prst="rect">
            <a:avLst/>
          </a:prstGeom>
          <a:noFill/>
          <a:ln>
            <a:noFill/>
          </a:ln>
          <a:effectLst>
            <a:outerShdw blurRad="0" dist="0" dir="0">
              <a:srgbClr val="000000">
                <a:alpha val="0"/>
              </a:srgbClr>
            </a:outerShdw>
          </a:effectLst>
        </p:spPr>
        <p:txBody>
          <a:bodyPr wrap="square" lIns="0" rIns="0" tIns="0" bIns="0">
            <a:spAutoFit/>
          </a:bodyPr>
          <a:lstStyle/>
          <a:p>
            <a:pPr algn="ctr">
              <a:lnSpc>
                <a:spcPct val="120000"/>
              </a:lnSpc>
              <a:defRPr i="0" sz="1200" b="0">
                <a:solidFill>
                  <a:srgbClr val="4B5563"/>
                </a:solidFill>
                <a:latin typeface="Poppins"/>
              </a:defRPr>
            </a:pPr>
            <a:r>
              <a:rPr i="0" sz="1200" b="0">
                <a:solidFill>
                  <a:srgbClr val="4B5563"/>
                </a:solidFill>
                <a:latin typeface="Poppins"/>
              </a:rPr>
              <a:t>実行速度向上と機能拡張</a:t>
            </a:r>
          </a:p>
        </p:txBody>
      </p:sp>
      <p:sp>
        <p:nvSpPr>
          <p:cNvPr id="33" name="TextBox 32"/>
          <p:cNvSpPr txBox="1"/>
          <p:nvPr/>
        </p:nvSpPr>
        <p:spPr>
          <a:xfrm>
            <a:off x="8169175" y="4467225"/>
            <a:ext cx="1540073" cy="219075"/>
          </a:xfrm>
          <a:prstGeom prst="rect">
            <a:avLst/>
          </a:prstGeom>
          <a:noFill/>
          <a:ln>
            <a:noFill/>
          </a:ln>
          <a:effectLst>
            <a:outerShdw blurRad="0" dist="0" dir="0">
              <a:srgbClr val="000000">
                <a:alpha val="0"/>
              </a:srgbClr>
            </a:outerShdw>
          </a:effectLst>
        </p:spPr>
        <p:txBody>
          <a:bodyPr wrap="square" lIns="0" rIns="0" tIns="0" bIns="0">
            <a:spAutoFit/>
          </a:bodyPr>
          <a:lstStyle/>
          <a:p>
            <a:pPr algn="ctr">
              <a:lnSpc>
                <a:spcPct val="120000"/>
              </a:lnSpc>
              <a:defRPr i="0" sz="1200" b="0">
                <a:solidFill>
                  <a:srgbClr val="4B5563"/>
                </a:solidFill>
                <a:latin typeface="Poppins"/>
              </a:defRPr>
            </a:pPr>
            <a:r>
              <a:rPr i="0" sz="1200" b="0">
                <a:solidFill>
                  <a:srgbClr val="4B5563"/>
                </a:solidFill>
                <a:latin typeface="Poppins"/>
              </a:rPr>
              <a:t>パッケージ管理標準化</a:t>
            </a:r>
          </a:p>
        </p:txBody>
      </p:sp>
      <p:sp>
        <p:nvSpPr>
          <p:cNvPr id="34" name="TextBox 33"/>
          <p:cNvSpPr txBox="1"/>
          <p:nvPr/>
        </p:nvSpPr>
        <p:spPr>
          <a:xfrm>
            <a:off x="5400079" y="3924300"/>
            <a:ext cx="1401365" cy="219075"/>
          </a:xfrm>
          <a:prstGeom prst="rect">
            <a:avLst/>
          </a:prstGeom>
          <a:noFill/>
          <a:ln>
            <a:noFill/>
          </a:ln>
          <a:effectLst>
            <a:outerShdw blurRad="0" dist="0" dir="0">
              <a:srgbClr val="000000">
                <a:alpha val="0"/>
              </a:srgbClr>
            </a:outerShdw>
          </a:effectLst>
        </p:spPr>
        <p:txBody>
          <a:bodyPr wrap="square" lIns="0" rIns="0" tIns="0" bIns="0">
            <a:spAutoFit/>
          </a:bodyPr>
          <a:lstStyle/>
          <a:p>
            <a:pPr algn="ctr">
              <a:lnSpc>
                <a:spcPct val="120000"/>
              </a:lnSpc>
              <a:defRPr i="0" sz="1200" b="0">
                <a:solidFill>
                  <a:srgbClr val="4B5563"/>
                </a:solidFill>
                <a:latin typeface="Poppins"/>
              </a:defRPr>
            </a:pPr>
            <a:r>
              <a:rPr i="0" sz="1200" b="0">
                <a:solidFill>
                  <a:srgbClr val="4B5563"/>
                </a:solidFill>
                <a:latin typeface="Poppins"/>
              </a:rPr>
              <a:t>Python 3.0リリース</a:t>
            </a:r>
          </a:p>
        </p:txBody>
      </p:sp>
      <p:sp>
        <p:nvSpPr>
          <p:cNvPr id="35" name="TextBox 34"/>
          <p:cNvSpPr txBox="1"/>
          <p:nvPr/>
        </p:nvSpPr>
        <p:spPr>
          <a:xfrm>
            <a:off x="8243887" y="3924300"/>
            <a:ext cx="1390650" cy="219075"/>
          </a:xfrm>
          <a:prstGeom prst="rect">
            <a:avLst/>
          </a:prstGeom>
          <a:noFill/>
          <a:ln>
            <a:noFill/>
          </a:ln>
          <a:effectLst>
            <a:outerShdw blurRad="0" dist="0" dir="0">
              <a:srgbClr val="000000">
                <a:alpha val="0"/>
              </a:srgbClr>
            </a:outerShdw>
          </a:effectLst>
        </p:spPr>
        <p:txBody>
          <a:bodyPr wrap="square" lIns="0" rIns="0" tIns="0" bIns="0">
            <a:spAutoFit/>
          </a:bodyPr>
          <a:lstStyle/>
          <a:p>
            <a:pPr algn="ctr">
              <a:lnSpc>
                <a:spcPct val="120000"/>
              </a:lnSpc>
              <a:defRPr i="0" sz="1200" b="0">
                <a:solidFill>
                  <a:srgbClr val="4B5563"/>
                </a:solidFill>
                <a:latin typeface="Poppins"/>
              </a:defRPr>
            </a:pPr>
            <a:r>
              <a:rPr i="0" sz="1200" b="0">
                <a:solidFill>
                  <a:srgbClr val="4B5563"/>
                </a:solidFill>
                <a:latin typeface="Poppins"/>
              </a:rPr>
              <a:t>互換性変更で大変革</a:t>
            </a:r>
          </a:p>
        </p:txBody>
      </p:sp>
      <p:sp>
        <p:nvSpPr>
          <p:cNvPr id="36" name="TextBox 35"/>
          <p:cNvSpPr txBox="1"/>
          <p:nvPr/>
        </p:nvSpPr>
        <p:spPr>
          <a:xfrm>
            <a:off x="5416748" y="3381375"/>
            <a:ext cx="1368028" cy="219075"/>
          </a:xfrm>
          <a:prstGeom prst="rect">
            <a:avLst/>
          </a:prstGeom>
          <a:noFill/>
          <a:ln>
            <a:noFill/>
          </a:ln>
          <a:effectLst>
            <a:outerShdw blurRad="0" dist="0" dir="0">
              <a:srgbClr val="000000">
                <a:alpha val="0"/>
              </a:srgbClr>
            </a:outerShdw>
          </a:effectLst>
        </p:spPr>
        <p:txBody>
          <a:bodyPr wrap="square" lIns="0" rIns="0" tIns="0" bIns="0">
            <a:spAutoFit/>
          </a:bodyPr>
          <a:lstStyle/>
          <a:p>
            <a:pPr algn="ctr">
              <a:lnSpc>
                <a:spcPct val="120000"/>
              </a:lnSpc>
              <a:defRPr i="0" sz="1200" b="0">
                <a:solidFill>
                  <a:srgbClr val="4B5563"/>
                </a:solidFill>
                <a:latin typeface="Poppins"/>
              </a:defRPr>
            </a:pPr>
            <a:r>
              <a:rPr i="0" sz="1200" b="0">
                <a:solidFill>
                  <a:srgbClr val="4B5563"/>
                </a:solidFill>
                <a:latin typeface="Poppins"/>
              </a:rPr>
              <a:t>Python 1.0正式公開</a:t>
            </a:r>
          </a:p>
        </p:txBody>
      </p:sp>
      <p:sp>
        <p:nvSpPr>
          <p:cNvPr id="37" name="TextBox 36"/>
          <p:cNvSpPr txBox="1"/>
          <p:nvPr/>
        </p:nvSpPr>
        <p:spPr>
          <a:xfrm>
            <a:off x="5471517" y="5010150"/>
            <a:ext cx="1258490" cy="219075"/>
          </a:xfrm>
          <a:prstGeom prst="rect">
            <a:avLst/>
          </a:prstGeom>
          <a:noFill/>
          <a:ln>
            <a:noFill/>
          </a:ln>
          <a:effectLst>
            <a:outerShdw blurRad="0" dist="0" dir="0">
              <a:srgbClr val="000000">
                <a:alpha val="0"/>
              </a:srgbClr>
            </a:outerShdw>
          </a:effectLst>
        </p:spPr>
        <p:txBody>
          <a:bodyPr wrap="square" lIns="0" rIns="0" tIns="0" bIns="0">
            <a:spAutoFit/>
          </a:bodyPr>
          <a:lstStyle/>
          <a:p>
            <a:pPr algn="ctr">
              <a:lnSpc>
                <a:spcPct val="120000"/>
              </a:lnSpc>
              <a:defRPr i="0" sz="1200" b="0">
                <a:solidFill>
                  <a:srgbClr val="4B5563"/>
                </a:solidFill>
                <a:latin typeface="Poppins"/>
              </a:defRPr>
            </a:pPr>
            <a:r>
              <a:rPr i="0" sz="1200" b="0">
                <a:solidFill>
                  <a:srgbClr val="4B5563"/>
                </a:solidFill>
                <a:latin typeface="Poppins"/>
              </a:rPr>
              <a:t>Python 3.11最適化</a:t>
            </a:r>
          </a:p>
        </p:txBody>
      </p:sp>
      <p:sp>
        <p:nvSpPr>
          <p:cNvPr id="38" name="TextBox 37"/>
          <p:cNvSpPr txBox="1"/>
          <p:nvPr/>
        </p:nvSpPr>
        <p:spPr>
          <a:xfrm>
            <a:off x="8320087" y="2838450"/>
            <a:ext cx="1238250" cy="219075"/>
          </a:xfrm>
          <a:prstGeom prst="rect">
            <a:avLst/>
          </a:prstGeom>
          <a:noFill/>
          <a:ln>
            <a:noFill/>
          </a:ln>
          <a:effectLst>
            <a:outerShdw blurRad="0" dist="0" dir="0">
              <a:srgbClr val="000000">
                <a:alpha val="0"/>
              </a:srgbClr>
            </a:outerShdw>
          </a:effectLst>
        </p:spPr>
        <p:txBody>
          <a:bodyPr wrap="square" lIns="0" rIns="0" tIns="0" bIns="0">
            <a:spAutoFit/>
          </a:bodyPr>
          <a:lstStyle/>
          <a:p>
            <a:pPr algn="ctr">
              <a:lnSpc>
                <a:spcPct val="120000"/>
              </a:lnSpc>
              <a:defRPr i="0" sz="1200" b="0">
                <a:solidFill>
                  <a:srgbClr val="4B5563"/>
                </a:solidFill>
                <a:latin typeface="Poppins"/>
              </a:defRPr>
            </a:pPr>
            <a:r>
              <a:rPr i="0" sz="1200" b="0">
                <a:solidFill>
                  <a:srgbClr val="4B5563"/>
                </a:solidFill>
                <a:latin typeface="Poppins"/>
              </a:rPr>
              <a:t>言語設計基礎確立</a:t>
            </a:r>
          </a:p>
        </p:txBody>
      </p:sp>
      <p:sp>
        <p:nvSpPr>
          <p:cNvPr id="39" name="TextBox 38"/>
          <p:cNvSpPr txBox="1"/>
          <p:nvPr/>
        </p:nvSpPr>
        <p:spPr>
          <a:xfrm>
            <a:off x="5566320" y="2305050"/>
            <a:ext cx="1078259" cy="219075"/>
          </a:xfrm>
          <a:prstGeom prst="rect">
            <a:avLst/>
          </a:prstGeom>
          <a:noFill/>
          <a:ln>
            <a:noFill/>
          </a:ln>
          <a:effectLst>
            <a:outerShdw blurRad="0" dist="0" dir="0">
              <a:srgbClr val="000000">
                <a:alpha val="0"/>
              </a:srgbClr>
            </a:outerShdw>
          </a:effectLst>
        </p:spPr>
        <p:txBody>
          <a:bodyPr wrap="square" lIns="0" rIns="0" tIns="0" bIns="0">
            <a:spAutoFit/>
          </a:bodyPr>
          <a:lstStyle/>
          <a:p>
            <a:pPr algn="ctr">
              <a:lnSpc>
                <a:spcPct val="120000"/>
              </a:lnSpc>
              <a:defRPr i="0" sz="1200" b="0">
                <a:solidFill>
                  <a:srgbClr val="FFFFFF"/>
                </a:solidFill>
                <a:latin typeface="Poppins"/>
              </a:defRPr>
            </a:pPr>
            <a:r>
              <a:rPr i="0" sz="1200" b="0">
                <a:solidFill>
                  <a:srgbClr val="FFFFFF"/>
                </a:solidFill>
                <a:latin typeface="Poppins"/>
              </a:rPr>
              <a:t>マイルストーン</a:t>
            </a:r>
          </a:p>
        </p:txBody>
      </p:sp>
      <p:sp>
        <p:nvSpPr>
          <p:cNvPr id="40" name="TextBox 39"/>
          <p:cNvSpPr txBox="1"/>
          <p:nvPr/>
        </p:nvSpPr>
        <p:spPr>
          <a:xfrm>
            <a:off x="5636418" y="4467225"/>
            <a:ext cx="928538" cy="219075"/>
          </a:xfrm>
          <a:prstGeom prst="rect">
            <a:avLst/>
          </a:prstGeom>
          <a:noFill/>
          <a:ln>
            <a:noFill/>
          </a:ln>
          <a:effectLst>
            <a:outerShdw blurRad="0" dist="0" dir="0">
              <a:srgbClr val="000000">
                <a:alpha val="0"/>
              </a:srgbClr>
            </a:outerShdw>
          </a:effectLst>
        </p:spPr>
        <p:txBody>
          <a:bodyPr wrap="square" lIns="0" rIns="0" tIns="0" bIns="0">
            <a:spAutoFit/>
          </a:bodyPr>
          <a:lstStyle/>
          <a:p>
            <a:pPr algn="ctr">
              <a:lnSpc>
                <a:spcPct val="120000"/>
              </a:lnSpc>
              <a:defRPr i="0" sz="1200" b="0">
                <a:solidFill>
                  <a:srgbClr val="4B5563"/>
                </a:solidFill>
                <a:latin typeface="Poppins"/>
              </a:defRPr>
            </a:pPr>
            <a:r>
              <a:rPr i="0" sz="1200" b="0">
                <a:solidFill>
                  <a:srgbClr val="4B5563"/>
                </a:solidFill>
                <a:latin typeface="Poppins"/>
              </a:rPr>
              <a:t>PyPI正式登場</a:t>
            </a:r>
          </a:p>
        </p:txBody>
      </p:sp>
      <p:sp>
        <p:nvSpPr>
          <p:cNvPr id="41" name="TextBox 40"/>
          <p:cNvSpPr txBox="1"/>
          <p:nvPr/>
        </p:nvSpPr>
        <p:spPr>
          <a:xfrm>
            <a:off x="3065115" y="3924300"/>
            <a:ext cx="394394" cy="219075"/>
          </a:xfrm>
          <a:prstGeom prst="rect">
            <a:avLst/>
          </a:prstGeom>
          <a:noFill/>
          <a:ln>
            <a:noFill/>
          </a:ln>
          <a:effectLst>
            <a:outerShdw blurRad="0" dist="0" dir="0">
              <a:srgbClr val="000000">
                <a:alpha val="0"/>
              </a:srgbClr>
            </a:outerShdw>
          </a:effectLst>
        </p:spPr>
        <p:txBody>
          <a:bodyPr wrap="square" lIns="0" rIns="0" tIns="0" bIns="0">
            <a:spAutoFit/>
          </a:bodyPr>
          <a:lstStyle/>
          <a:p>
            <a:pPr algn="ctr">
              <a:lnSpc>
                <a:spcPct val="120000"/>
              </a:lnSpc>
              <a:defRPr i="0" sz="1200" b="0">
                <a:solidFill>
                  <a:srgbClr val="4B5563"/>
                </a:solidFill>
                <a:latin typeface="Poppins"/>
              </a:defRPr>
            </a:pPr>
            <a:r>
              <a:rPr i="0" sz="1200" b="0">
                <a:solidFill>
                  <a:srgbClr val="4B5563"/>
                </a:solidFill>
                <a:latin typeface="Poppins"/>
              </a:rPr>
              <a:t>2008</a:t>
            </a:r>
          </a:p>
        </p:txBody>
      </p:sp>
      <p:sp>
        <p:nvSpPr>
          <p:cNvPr id="42" name="TextBox 41"/>
          <p:cNvSpPr txBox="1"/>
          <p:nvPr/>
        </p:nvSpPr>
        <p:spPr>
          <a:xfrm>
            <a:off x="3072407" y="5010150"/>
            <a:ext cx="379809" cy="219075"/>
          </a:xfrm>
          <a:prstGeom prst="rect">
            <a:avLst/>
          </a:prstGeom>
          <a:noFill/>
          <a:ln>
            <a:noFill/>
          </a:ln>
          <a:effectLst>
            <a:outerShdw blurRad="0" dist="0" dir="0">
              <a:srgbClr val="000000">
                <a:alpha val="0"/>
              </a:srgbClr>
            </a:outerShdw>
          </a:effectLst>
        </p:spPr>
        <p:txBody>
          <a:bodyPr wrap="square" lIns="0" rIns="0" tIns="0" bIns="0">
            <a:spAutoFit/>
          </a:bodyPr>
          <a:lstStyle/>
          <a:p>
            <a:pPr algn="ctr">
              <a:lnSpc>
                <a:spcPct val="120000"/>
              </a:lnSpc>
              <a:defRPr i="0" sz="1200" b="0">
                <a:solidFill>
                  <a:srgbClr val="4B5563"/>
                </a:solidFill>
                <a:latin typeface="Poppins"/>
              </a:defRPr>
            </a:pPr>
            <a:r>
              <a:rPr i="0" sz="1200" b="0">
                <a:solidFill>
                  <a:srgbClr val="4B5563"/>
                </a:solidFill>
                <a:latin typeface="Poppins"/>
              </a:rPr>
              <a:t>2023</a:t>
            </a:r>
          </a:p>
        </p:txBody>
      </p:sp>
      <p:sp>
        <p:nvSpPr>
          <p:cNvPr id="43" name="TextBox 42"/>
          <p:cNvSpPr txBox="1"/>
          <p:nvPr/>
        </p:nvSpPr>
        <p:spPr>
          <a:xfrm>
            <a:off x="3084165" y="2838450"/>
            <a:ext cx="356145" cy="219075"/>
          </a:xfrm>
          <a:prstGeom prst="rect">
            <a:avLst/>
          </a:prstGeom>
          <a:noFill/>
          <a:ln>
            <a:noFill/>
          </a:ln>
          <a:effectLst>
            <a:outerShdw blurRad="0" dist="0" dir="0">
              <a:srgbClr val="000000">
                <a:alpha val="0"/>
              </a:srgbClr>
            </a:outerShdw>
          </a:effectLst>
        </p:spPr>
        <p:txBody>
          <a:bodyPr wrap="square" lIns="0" rIns="0" tIns="0" bIns="0">
            <a:spAutoFit/>
          </a:bodyPr>
          <a:lstStyle/>
          <a:p>
            <a:pPr algn="ctr">
              <a:lnSpc>
                <a:spcPct val="120000"/>
              </a:lnSpc>
              <a:defRPr i="0" sz="1200" b="0">
                <a:solidFill>
                  <a:srgbClr val="4B5563"/>
                </a:solidFill>
                <a:latin typeface="Poppins"/>
              </a:defRPr>
            </a:pPr>
            <a:r>
              <a:rPr i="0" sz="1200" b="0">
                <a:solidFill>
                  <a:srgbClr val="4B5563"/>
                </a:solidFill>
                <a:latin typeface="Poppins"/>
              </a:rPr>
              <a:t>1989</a:t>
            </a:r>
          </a:p>
        </p:txBody>
      </p:sp>
      <p:sp>
        <p:nvSpPr>
          <p:cNvPr id="44" name="TextBox 43"/>
          <p:cNvSpPr txBox="1"/>
          <p:nvPr/>
        </p:nvSpPr>
        <p:spPr>
          <a:xfrm>
            <a:off x="3088778" y="4467225"/>
            <a:ext cx="346918" cy="219075"/>
          </a:xfrm>
          <a:prstGeom prst="rect">
            <a:avLst/>
          </a:prstGeom>
          <a:noFill/>
          <a:ln>
            <a:noFill/>
          </a:ln>
          <a:effectLst>
            <a:outerShdw blurRad="0" dist="0" dir="0">
              <a:srgbClr val="000000">
                <a:alpha val="0"/>
              </a:srgbClr>
            </a:outerShdw>
          </a:effectLst>
        </p:spPr>
        <p:txBody>
          <a:bodyPr wrap="square" lIns="0" rIns="0" tIns="0" bIns="0">
            <a:spAutoFit/>
          </a:bodyPr>
          <a:lstStyle/>
          <a:p>
            <a:pPr algn="ctr">
              <a:lnSpc>
                <a:spcPct val="120000"/>
              </a:lnSpc>
              <a:defRPr i="0" sz="1200" b="0">
                <a:solidFill>
                  <a:srgbClr val="4B5563"/>
                </a:solidFill>
                <a:latin typeface="Poppins"/>
              </a:defRPr>
            </a:pPr>
            <a:r>
              <a:rPr i="0" sz="1200" b="0">
                <a:solidFill>
                  <a:srgbClr val="4B5563"/>
                </a:solidFill>
                <a:latin typeface="Poppins"/>
              </a:rPr>
              <a:t>2010</a:t>
            </a:r>
          </a:p>
        </p:txBody>
      </p:sp>
      <p:sp>
        <p:nvSpPr>
          <p:cNvPr id="45" name="TextBox 44"/>
          <p:cNvSpPr txBox="1"/>
          <p:nvPr/>
        </p:nvSpPr>
        <p:spPr>
          <a:xfrm>
            <a:off x="3107977" y="3381375"/>
            <a:ext cx="308669" cy="219075"/>
          </a:xfrm>
          <a:prstGeom prst="rect">
            <a:avLst/>
          </a:prstGeom>
          <a:noFill/>
          <a:ln>
            <a:noFill/>
          </a:ln>
          <a:effectLst>
            <a:outerShdw blurRad="0" dist="0" dir="0">
              <a:srgbClr val="000000">
                <a:alpha val="0"/>
              </a:srgbClr>
            </a:outerShdw>
          </a:effectLst>
        </p:spPr>
        <p:txBody>
          <a:bodyPr wrap="square" lIns="0" rIns="0" tIns="0" bIns="0">
            <a:spAutoFit/>
          </a:bodyPr>
          <a:lstStyle/>
          <a:p>
            <a:pPr algn="ctr">
              <a:lnSpc>
                <a:spcPct val="120000"/>
              </a:lnSpc>
              <a:defRPr i="0" sz="1200" b="0">
                <a:solidFill>
                  <a:srgbClr val="4B5563"/>
                </a:solidFill>
                <a:latin typeface="Poppins"/>
              </a:defRPr>
            </a:pPr>
            <a:r>
              <a:rPr i="0" sz="1200" b="0">
                <a:solidFill>
                  <a:srgbClr val="4B5563"/>
                </a:solidFill>
                <a:latin typeface="Poppins"/>
              </a:rPr>
              <a:t>1991</a:t>
            </a:r>
          </a:p>
        </p:txBody>
      </p:sp>
      <p:sp>
        <p:nvSpPr>
          <p:cNvPr id="46" name="Rectangle 45"/>
          <p:cNvSpPr/>
          <p:nvPr/>
        </p:nvSpPr>
        <p:spPr>
          <a:xfrm>
            <a:off x="5715000" y="1181100"/>
            <a:ext cx="762000" cy="38100"/>
          </a:xfrm>
          <a:prstGeom prst="rect">
            <a:avLst/>
          </a:prstGeom>
          <a:solidFill>
            <a:srgbClr val="9333EA"/>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a:xfrm>
          <a:off x="0" y="0"/>
          <a:ext cx="0" cy="0"/>
          <a:chOff x="0" y="0"/>
          <a:chExt cx="0" cy="0"/>
        </a:xfrm>
      </p:grpSpPr>
      <p:sp>
        <p:nvSpPr>
          <p:cNvPr id="2" name="Rounded Rectangle 1"/>
          <p:cNvSpPr/>
          <p:nvPr/>
        </p:nvSpPr>
        <p:spPr>
          <a:xfrm>
            <a:off x="838200" y="1981200"/>
            <a:ext cx="4876800" cy="3048000"/>
          </a:xfrm>
          <a:prstGeom prst="roundRect">
            <a:avLst>
              <a:gd name="adj" fmla="val 5000"/>
            </a:avLst>
          </a:prstGeom>
          <a:solidFill>
            <a:srgbClr val="FFFFFF"/>
          </a:solidFill>
          <a:ln>
            <a:noFill/>
          </a:ln>
          <a:effectLst>
            <a:outerShdw blurRad="142875" dir="5400000" dist="95250" rotWithShape="0">
              <a:srgbClr val="000000">
                <a:alpha val="1020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pic>
        <p:nvPicPr>
          <p:cNvPr id="3" name="Picture 2" descr="2792c7be-a90b-4757-955f-5df076c649e5.png"/>
          <p:cNvPicPr>
            <a:picLocks noChangeAspect="1"/>
          </p:cNvPicPr>
          <p:nvPr/>
        </p:nvPicPr>
        <p:blipFill>
          <a:blip r:embed="rId3"/>
          <a:stretch>
            <a:fillRect/>
          </a:stretch>
        </p:blipFill>
        <p:spPr>
          <a:xfrm>
            <a:off x="838200" y="1981200"/>
            <a:ext cx="4876800" cy="3048000"/>
          </a:xfrm>
          <a:prstGeom prst="rect">
            <a:avLst/>
          </a:prstGeom>
        </p:spPr>
      </p:pic>
      <p:sp>
        <p:nvSpPr>
          <p:cNvPr id="4" name="TextBox 3"/>
          <p:cNvSpPr txBox="1"/>
          <p:nvPr/>
        </p:nvSpPr>
        <p:spPr>
          <a:xfrm>
            <a:off x="6400800" y="1571625"/>
            <a:ext cx="4591050" cy="1371600"/>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80000"/>
              </a:lnSpc>
              <a:defRPr i="0" sz="4500" b="1">
                <a:solidFill>
                  <a:srgbClr val="111827"/>
                </a:solidFill>
                <a:latin typeface="Poppins"/>
              </a:defRPr>
            </a:pPr>
            <a:r>
              <a:rPr i="0" sz="4500" b="1">
                <a:solidFill>
                  <a:srgbClr val="111827"/>
                </a:solidFill>
                <a:latin typeface="Poppins"/>
              </a:rPr>
              <a:t>初期設計と開発背景</a:t>
            </a:r>
          </a:p>
        </p:txBody>
      </p:sp>
      <p:sp>
        <p:nvSpPr>
          <p:cNvPr id="5" name="Rounded Rectangle 4"/>
          <p:cNvSpPr/>
          <p:nvPr/>
        </p:nvSpPr>
        <p:spPr>
          <a:xfrm>
            <a:off x="6400800" y="4352925"/>
            <a:ext cx="5029200" cy="971550"/>
          </a:xfrm>
          <a:prstGeom prst="roundRect">
            <a:avLst>
              <a:gd name="adj" fmla="val 7843"/>
            </a:avLst>
          </a:prstGeom>
          <a:solidFill>
            <a:srgbClr val="FFFFFF"/>
          </a:solidFill>
          <a:ln w="9525">
            <a:solidFill>
              <a:srgbClr val="E5E7EB"/>
            </a:solidFill>
          </a:ln>
          <a:effectLst>
            <a:outerShdw blurRad="19050" dir="5400000" dist="9525" rotWithShape="0">
              <a:srgbClr val="000000">
                <a:alpha val="510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228600" rIns="228600" tIns="228600" bIns="228600"/>
          <a:lstStyle/>
          <a:p>
            <a:pPr algn="ctr"/>
          </a:p>
        </p:txBody>
      </p:sp>
      <p:sp>
        <p:nvSpPr>
          <p:cNvPr id="6" name="TextBox 5"/>
          <p:cNvSpPr txBox="1"/>
          <p:nvPr/>
        </p:nvSpPr>
        <p:spPr>
          <a:xfrm>
            <a:off x="6400800" y="3333750"/>
            <a:ext cx="5035004" cy="771525"/>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24444"/>
              </a:lnSpc>
              <a:defRPr i="0" sz="1350" b="0">
                <a:solidFill>
                  <a:srgbClr val="4B5563"/>
                </a:solidFill>
                <a:latin typeface="Poppins"/>
              </a:defRPr>
            </a:pPr>
            <a:r>
              <a:rPr i="0" sz="1350" b="0">
                <a:solidFill>
                  <a:srgbClr val="4B5563"/>
                </a:solidFill>
                <a:latin typeface="Poppins"/>
              </a:rPr>
              <a:t>PythonはGuido van Rossumが1987年に開発し、1991年に初リリース0.9.0を公開。設計思想は簡潔さ・可読性・拡張性を重視した点です。</a:t>
            </a:r>
          </a:p>
        </p:txBody>
      </p:sp>
      <p:sp>
        <p:nvSpPr>
          <p:cNvPr id="7" name="TextBox 6"/>
          <p:cNvSpPr txBox="1"/>
          <p:nvPr/>
        </p:nvSpPr>
        <p:spPr>
          <a:xfrm>
            <a:off x="7248525" y="4591050"/>
            <a:ext cx="821531" cy="266700"/>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12000"/>
              </a:lnSpc>
              <a:defRPr i="0" sz="1500" b="1">
                <a:solidFill>
                  <a:srgbClr val="111827"/>
                </a:solidFill>
                <a:latin typeface="Poppins"/>
              </a:defRPr>
            </a:pPr>
            <a:r>
              <a:rPr i="0" sz="1500" b="1">
                <a:solidFill>
                  <a:srgbClr val="111827"/>
                </a:solidFill>
                <a:latin typeface="Poppins"/>
              </a:rPr>
              <a:t>山田 太郎</a:t>
            </a:r>
          </a:p>
        </p:txBody>
      </p:sp>
      <p:sp>
        <p:nvSpPr>
          <p:cNvPr id="8" name="Rounded Rectangle 7"/>
          <p:cNvSpPr/>
          <p:nvPr/>
        </p:nvSpPr>
        <p:spPr>
          <a:xfrm>
            <a:off x="6638925" y="4610100"/>
            <a:ext cx="457200" cy="457200"/>
          </a:xfrm>
          <a:prstGeom prst="roundRect">
            <a:avLst>
              <a:gd name="adj" fmla="val 50000"/>
            </a:avLst>
          </a:prstGeom>
          <a:solidFill>
            <a:srgbClr val="9333EA"/>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sp>
        <p:nvSpPr>
          <p:cNvPr id="9" name="TextBox 8"/>
          <p:cNvSpPr txBox="1"/>
          <p:nvPr/>
        </p:nvSpPr>
        <p:spPr>
          <a:xfrm>
            <a:off x="7248525" y="4857750"/>
            <a:ext cx="958750" cy="219075"/>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20000"/>
              </a:lnSpc>
              <a:defRPr i="0" sz="1200" b="0">
                <a:solidFill>
                  <a:srgbClr val="4B5563"/>
                </a:solidFill>
                <a:latin typeface="Poppins"/>
              </a:defRPr>
            </a:pPr>
            <a:r>
              <a:rPr i="0" sz="1200" b="0">
                <a:solidFill>
                  <a:srgbClr val="4B5563"/>
                </a:solidFill>
                <a:latin typeface="Poppins"/>
              </a:rPr>
              <a:t>2026-06-09</a:t>
            </a:r>
          </a:p>
        </p:txBody>
      </p:sp>
      <p:sp>
        <p:nvSpPr>
          <p:cNvPr id="10" name="TextBox 9"/>
          <p:cNvSpPr txBox="1"/>
          <p:nvPr/>
        </p:nvSpPr>
        <p:spPr>
          <a:xfrm>
            <a:off x="6715125" y="4724400"/>
            <a:ext cx="323850" cy="228600"/>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20000"/>
              </a:lnSpc>
              <a:defRPr i="0" sz="1200" b="1">
                <a:solidFill>
                  <a:srgbClr val="FFFFFF"/>
                </a:solidFill>
                <a:latin typeface="Poppins"/>
              </a:defRPr>
            </a:pPr>
            <a:r>
              <a:rPr i="0" sz="1200" b="1">
                <a:solidFill>
                  <a:srgbClr val="FFFFFF"/>
                </a:solidFill>
                <a:latin typeface="Poppins"/>
              </a:rPr>
              <a:t>山太</a:t>
            </a:r>
          </a:p>
        </p:txBody>
      </p:sp>
      <p:sp>
        <p:nvSpPr>
          <p:cNvPr id="11" name="Rectangle 10"/>
          <p:cNvSpPr/>
          <p:nvPr/>
        </p:nvSpPr>
        <p:spPr>
          <a:xfrm>
            <a:off x="6400800" y="3057525"/>
            <a:ext cx="762000" cy="38100"/>
          </a:xfrm>
          <a:prstGeom prst="rect">
            <a:avLst/>
          </a:prstGeom>
          <a:solidFill>
            <a:srgbClr val="9333EA"/>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a:xfrm>
          <a:off x="0" y="0"/>
          <a:ext cx="0" cy="0"/>
          <a:chOff x="0" y="0"/>
          <a:chExt cx="0" cy="0"/>
        </a:xfrm>
      </p:grpSpPr>
      <p:pic>
        <p:nvPicPr>
          <p:cNvPr id="2" name="Picture 1" descr="fdc721c8-f67a-47ad-ac35-55550a866bd7.png"/>
          <p:cNvPicPr>
            <a:picLocks noChangeAspect="1"/>
          </p:cNvPicPr>
          <p:nvPr/>
        </p:nvPicPr>
        <p:blipFill>
          <a:blip r:embed="rId3"/>
          <a:stretch>
            <a:fillRect/>
          </a:stretch>
        </p:blipFill>
        <p:spPr>
          <a:xfrm>
            <a:off x="0" y="0"/>
            <a:ext cx="1219200" cy="6858000"/>
          </a:xfrm>
          <a:prstGeom prst="rect">
            <a:avLst/>
          </a:prstGeom>
        </p:spPr>
      </p:pic>
      <p:pic>
        <p:nvPicPr>
          <p:cNvPr id="3" name="Picture 2" descr="885d3f14-fcaf-4cc5-8b9c-5fa546b9e46f.png"/>
          <p:cNvPicPr>
            <a:picLocks noChangeAspect="1"/>
          </p:cNvPicPr>
          <p:nvPr/>
        </p:nvPicPr>
        <p:blipFill>
          <a:blip r:embed="rId4"/>
          <a:stretch>
            <a:fillRect/>
          </a:stretch>
        </p:blipFill>
        <p:spPr>
          <a:xfrm>
            <a:off x="0" y="5638800"/>
            <a:ext cx="1828800" cy="1219200"/>
          </a:xfrm>
          <a:prstGeom prst="rect">
            <a:avLst/>
          </a:prstGeom>
        </p:spPr>
      </p:pic>
      <p:sp>
        <p:nvSpPr>
          <p:cNvPr id="4" name="Rounded Rectangle 3"/>
          <p:cNvSpPr/>
          <p:nvPr/>
        </p:nvSpPr>
        <p:spPr>
          <a:xfrm>
            <a:off x="7772400" y="1981200"/>
            <a:ext cx="3657600" cy="3048000"/>
          </a:xfrm>
          <a:prstGeom prst="roundRect">
            <a:avLst>
              <a:gd name="adj" fmla="val 5000"/>
            </a:avLst>
          </a:prstGeom>
          <a:solidFill>
            <a:srgbClr val="FFFFFF"/>
          </a:solidFill>
          <a:ln>
            <a:noFill/>
          </a:ln>
          <a:effectLst>
            <a:outerShdw blurRad="142875" dir="5400000" dist="95250" rotWithShape="0">
              <a:srgbClr val="000000">
                <a:alpha val="1020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pic>
        <p:nvPicPr>
          <p:cNvPr id="5" name="Picture 4" descr="207c3187-04ad-4361-aaef-f74bff689ccd.png"/>
          <p:cNvPicPr>
            <a:picLocks noChangeAspect="1"/>
          </p:cNvPicPr>
          <p:nvPr/>
        </p:nvPicPr>
        <p:blipFill>
          <a:blip r:embed="rId5"/>
          <a:stretch>
            <a:fillRect/>
          </a:stretch>
        </p:blipFill>
        <p:spPr>
          <a:xfrm>
            <a:off x="7772400" y="1981200"/>
            <a:ext cx="3657600" cy="3048000"/>
          </a:xfrm>
          <a:prstGeom prst="rect">
            <a:avLst/>
          </a:prstGeom>
        </p:spPr>
      </p:pic>
      <p:sp>
        <p:nvSpPr>
          <p:cNvPr id="6" name="TextBox 5"/>
          <p:cNvSpPr txBox="1"/>
          <p:nvPr/>
        </p:nvSpPr>
        <p:spPr>
          <a:xfrm>
            <a:off x="762000" y="314325"/>
            <a:ext cx="6177557" cy="1647825"/>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80000"/>
              </a:lnSpc>
              <a:defRPr i="0" sz="5400" b="1">
                <a:solidFill>
                  <a:srgbClr val="111827"/>
                </a:solidFill>
                <a:latin typeface="Poppins"/>
              </a:defRPr>
            </a:pPr>
            <a:r>
              <a:rPr i="0" sz="5400" b="1">
                <a:solidFill>
                  <a:srgbClr val="111827"/>
                </a:solidFill>
                <a:latin typeface="Poppins"/>
              </a:rPr>
              <a:t>主なバージョンと言語改良</a:t>
            </a:r>
          </a:p>
        </p:txBody>
      </p:sp>
      <p:sp>
        <p:nvSpPr>
          <p:cNvPr id="7" name="TextBox 6"/>
          <p:cNvSpPr txBox="1"/>
          <p:nvPr/>
        </p:nvSpPr>
        <p:spPr>
          <a:xfrm>
            <a:off x="1524000" y="4610100"/>
            <a:ext cx="2202209" cy="533400"/>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12000"/>
              </a:lnSpc>
              <a:defRPr i="0" sz="1500" b="0">
                <a:solidFill>
                  <a:srgbClr val="111827"/>
                </a:solidFill>
                <a:latin typeface="Poppins"/>
              </a:defRPr>
            </a:pPr>
            <a:r>
              <a:rPr i="0" sz="1500" b="0">
                <a:solidFill>
                  <a:srgbClr val="111827"/>
                </a:solidFill>
                <a:latin typeface="Poppins"/>
              </a:rPr>
              <a:t>3.0 (2008) 大規模言語破棄・4.x 系開発開始</a:t>
            </a:r>
          </a:p>
        </p:txBody>
      </p:sp>
      <p:sp>
        <p:nvSpPr>
          <p:cNvPr id="8" name="TextBox 7"/>
          <p:cNvSpPr txBox="1"/>
          <p:nvPr/>
        </p:nvSpPr>
        <p:spPr>
          <a:xfrm>
            <a:off x="4991100" y="3505200"/>
            <a:ext cx="2198042" cy="533400"/>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12000"/>
              </a:lnSpc>
              <a:defRPr i="0" sz="1500" b="0">
                <a:solidFill>
                  <a:srgbClr val="111827"/>
                </a:solidFill>
                <a:latin typeface="Poppins"/>
              </a:defRPr>
            </a:pPr>
            <a:r>
              <a:rPr i="0" sz="1500" b="0">
                <a:solidFill>
                  <a:srgbClr val="111827"/>
                </a:solidFill>
                <a:latin typeface="Poppins"/>
              </a:rPr>
              <a:t>2.0 (2000) パフォーマンス向上とUnicode対応</a:t>
            </a:r>
          </a:p>
        </p:txBody>
      </p:sp>
      <p:sp>
        <p:nvSpPr>
          <p:cNvPr id="9" name="TextBox 8"/>
          <p:cNvSpPr txBox="1"/>
          <p:nvPr/>
        </p:nvSpPr>
        <p:spPr>
          <a:xfrm>
            <a:off x="1524000" y="3505200"/>
            <a:ext cx="1767185" cy="266700"/>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12000"/>
              </a:lnSpc>
              <a:defRPr i="0" sz="1500" b="0">
                <a:solidFill>
                  <a:srgbClr val="111827"/>
                </a:solidFill>
                <a:latin typeface="Poppins"/>
              </a:defRPr>
            </a:pPr>
            <a:r>
              <a:rPr i="0" sz="1500" b="0">
                <a:solidFill>
                  <a:srgbClr val="111827"/>
                </a:solidFill>
                <a:latin typeface="Poppins"/>
              </a:rPr>
              <a:t>1.0 (2000) リリース</a:t>
            </a:r>
          </a:p>
        </p:txBody>
      </p:sp>
      <p:sp>
        <p:nvSpPr>
          <p:cNvPr id="10" name="Rounded Rectangle 9"/>
          <p:cNvSpPr/>
          <p:nvPr/>
        </p:nvSpPr>
        <p:spPr>
          <a:xfrm>
            <a:off x="914400" y="3505200"/>
            <a:ext cx="457200" cy="457200"/>
          </a:xfrm>
          <a:prstGeom prst="roundRect">
            <a:avLst>
              <a:gd name="adj" fmla="val 50000"/>
            </a:avLst>
          </a:prstGeom>
          <a:solidFill>
            <a:srgbClr val="9333EA"/>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sp>
        <p:nvSpPr>
          <p:cNvPr id="11" name="Rounded Rectangle 10"/>
          <p:cNvSpPr/>
          <p:nvPr/>
        </p:nvSpPr>
        <p:spPr>
          <a:xfrm>
            <a:off x="4381500" y="3505200"/>
            <a:ext cx="457200" cy="457200"/>
          </a:xfrm>
          <a:prstGeom prst="roundRect">
            <a:avLst>
              <a:gd name="adj" fmla="val 50000"/>
            </a:avLst>
          </a:prstGeom>
          <a:solidFill>
            <a:srgbClr val="9333EA"/>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sp>
        <p:nvSpPr>
          <p:cNvPr id="12" name="Rounded Rectangle 11"/>
          <p:cNvSpPr/>
          <p:nvPr/>
        </p:nvSpPr>
        <p:spPr>
          <a:xfrm>
            <a:off x="914400" y="4610100"/>
            <a:ext cx="457200" cy="457200"/>
          </a:xfrm>
          <a:prstGeom prst="roundRect">
            <a:avLst>
              <a:gd name="adj" fmla="val 50000"/>
            </a:avLst>
          </a:prstGeom>
          <a:solidFill>
            <a:srgbClr val="9333EA"/>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pic>
        <p:nvPicPr>
          <p:cNvPr id="13" name="Picture 12" descr="bd8d2f85-c193-4b6d-8a37-d6f426d59359.png"/>
          <p:cNvPicPr>
            <a:picLocks noChangeAspect="1"/>
          </p:cNvPicPr>
          <p:nvPr/>
        </p:nvPicPr>
        <p:blipFill>
          <a:blip r:embed="rId6"/>
          <a:stretch>
            <a:fillRect/>
          </a:stretch>
        </p:blipFill>
        <p:spPr>
          <a:xfrm>
            <a:off x="8077200" y="1066800"/>
            <a:ext cx="762000" cy="190500"/>
          </a:xfrm>
          <a:prstGeom prst="rect">
            <a:avLst/>
          </a:prstGeom>
        </p:spPr>
      </p:pic>
      <p:pic>
        <p:nvPicPr>
          <p:cNvPr id="14" name="Picture 13" descr="c634801d-e4f1-456e-9463-daaaf9e62d8e.png"/>
          <p:cNvPicPr>
            <a:picLocks noChangeAspect="1"/>
          </p:cNvPicPr>
          <p:nvPr/>
        </p:nvPicPr>
        <p:blipFill>
          <a:blip r:embed="rId7"/>
          <a:stretch>
            <a:fillRect/>
          </a:stretch>
        </p:blipFill>
        <p:spPr>
          <a:xfrm>
            <a:off x="10820400" y="762000"/>
            <a:ext cx="304800" cy="304800"/>
          </a:xfrm>
          <a:prstGeom prst="rect">
            <a:avLst/>
          </a:prstGeom>
        </p:spPr>
      </p:pic>
      <p:pic>
        <p:nvPicPr>
          <p:cNvPr id="15" name="Picture 14" descr="9af9ff63-6f05-4098-8524-a317b270a63d.png"/>
          <p:cNvPicPr>
            <a:picLocks noChangeAspect="1"/>
          </p:cNvPicPr>
          <p:nvPr/>
        </p:nvPicPr>
        <p:blipFill>
          <a:blip r:embed="rId8"/>
          <a:stretch>
            <a:fillRect/>
          </a:stretch>
        </p:blipFill>
        <p:spPr>
          <a:xfrm>
            <a:off x="1028700" y="3622327"/>
            <a:ext cx="228600" cy="228600"/>
          </a:xfrm>
          <a:prstGeom prst="rect">
            <a:avLst/>
          </a:prstGeom>
        </p:spPr>
      </p:pic>
      <p:pic>
        <p:nvPicPr>
          <p:cNvPr id="16" name="Picture 15" descr="632e531c-cfd2-4d79-afd9-f6ad47d0826d.png"/>
          <p:cNvPicPr>
            <a:picLocks noChangeAspect="1"/>
          </p:cNvPicPr>
          <p:nvPr/>
        </p:nvPicPr>
        <p:blipFill>
          <a:blip r:embed="rId9"/>
          <a:stretch>
            <a:fillRect/>
          </a:stretch>
        </p:blipFill>
        <p:spPr>
          <a:xfrm>
            <a:off x="4495800" y="3622327"/>
            <a:ext cx="228600" cy="228600"/>
          </a:xfrm>
          <a:prstGeom prst="rect">
            <a:avLst/>
          </a:prstGeom>
        </p:spPr>
      </p:pic>
      <p:pic>
        <p:nvPicPr>
          <p:cNvPr id="17" name="Picture 16" descr="464950f0-02b9-4164-9840-ac2d840bdf15.png"/>
          <p:cNvPicPr>
            <a:picLocks noChangeAspect="1"/>
          </p:cNvPicPr>
          <p:nvPr/>
        </p:nvPicPr>
        <p:blipFill>
          <a:blip r:embed="rId10"/>
          <a:stretch>
            <a:fillRect/>
          </a:stretch>
        </p:blipFill>
        <p:spPr>
          <a:xfrm>
            <a:off x="1028700" y="4727227"/>
            <a:ext cx="228600" cy="228600"/>
          </a:xfrm>
          <a:prstGeom prst="rect">
            <a:avLst/>
          </a:prstGeom>
        </p:spPr>
      </p:pic>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a:xfrm>
          <a:off x="0" y="0"/>
          <a:ext cx="0" cy="0"/>
          <a:chOff x="0" y="0"/>
          <a:chExt cx="0" cy="0"/>
        </a:xfrm>
      </p:grpSpPr>
      <p:pic>
        <p:nvPicPr>
          <p:cNvPr id="2" name="Picture 1" descr="0c6a69d6-2386-4a68-b3f1-7dc8e5bd358b.png"/>
          <p:cNvPicPr>
            <a:picLocks noChangeAspect="1"/>
          </p:cNvPicPr>
          <p:nvPr/>
        </p:nvPicPr>
        <p:blipFill>
          <a:blip r:embed="rId3"/>
          <a:stretch>
            <a:fillRect/>
          </a:stretch>
        </p:blipFill>
        <p:spPr>
          <a:xfrm>
            <a:off x="762000" y="1333500"/>
            <a:ext cx="5029200" cy="5219700"/>
          </a:xfrm>
          <a:prstGeom prst="rect">
            <a:avLst/>
          </a:prstGeom>
        </p:spPr>
      </p:pic>
      <p:sp>
        <p:nvSpPr>
          <p:cNvPr id="3" name="TextBox 2"/>
          <p:cNvSpPr txBox="1"/>
          <p:nvPr/>
        </p:nvSpPr>
        <p:spPr>
          <a:xfrm>
            <a:off x="762000" y="342900"/>
            <a:ext cx="7212657" cy="800100"/>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80000"/>
              </a:lnSpc>
              <a:defRPr i="0" sz="4500" b="1">
                <a:solidFill>
                  <a:srgbClr val="111827"/>
                </a:solidFill>
                <a:latin typeface="Poppins"/>
              </a:defRPr>
            </a:pPr>
            <a:r>
              <a:rPr i="0" sz="4500" b="1">
                <a:solidFill>
                  <a:srgbClr val="111827"/>
                </a:solidFill>
                <a:latin typeface="Poppins"/>
              </a:rPr>
              <a:t>Pythonコミュニティの発展</a:t>
            </a:r>
          </a:p>
        </p:txBody>
      </p:sp>
      <p:sp>
        <p:nvSpPr>
          <p:cNvPr id="4" name="TextBox 3"/>
          <p:cNvSpPr txBox="1"/>
          <p:nvPr/>
        </p:nvSpPr>
        <p:spPr>
          <a:xfrm>
            <a:off x="6400800" y="2445543"/>
            <a:ext cx="4985295" cy="516731"/>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30000"/>
              </a:lnSpc>
              <a:defRPr i="0" sz="1350" b="0">
                <a:solidFill>
                  <a:srgbClr val="4B5563"/>
                </a:solidFill>
                <a:latin typeface="Poppins"/>
              </a:defRPr>
            </a:pPr>
            <a:r>
              <a:rPr i="0" sz="1350" b="0">
                <a:solidFill>
                  <a:srgbClr val="4B5563"/>
                </a:solidFill>
                <a:latin typeface="Poppins"/>
              </a:rPr>
              <a:t>Pythonソフトウェアフォーラム（PSF）の設立と、オープンソース貢献者増加によるエコシステム拡大を概観します。</a:t>
            </a:r>
          </a:p>
        </p:txBody>
      </p:sp>
      <p:sp>
        <p:nvSpPr>
          <p:cNvPr id="5" name="TextBox 4"/>
          <p:cNvSpPr txBox="1"/>
          <p:nvPr/>
        </p:nvSpPr>
        <p:spPr>
          <a:xfrm>
            <a:off x="7010400" y="3774281"/>
            <a:ext cx="4342060" cy="466725"/>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30000"/>
              </a:lnSpc>
              <a:defRPr i="0" sz="1200" b="0">
                <a:solidFill>
                  <a:srgbClr val="4B5563"/>
                </a:solidFill>
                <a:latin typeface="Poppins"/>
              </a:defRPr>
            </a:pPr>
            <a:r>
              <a:rPr i="0" sz="1200" b="0">
                <a:solidFill>
                  <a:srgbClr val="4B5563"/>
                </a:solidFill>
                <a:latin typeface="Poppins"/>
              </a:rPr>
              <a:t>Pythonコミュニティを統括し、ガイドラインと資金調達を行う組織の誕生。</a:t>
            </a:r>
          </a:p>
        </p:txBody>
      </p:sp>
      <p:sp>
        <p:nvSpPr>
          <p:cNvPr id="6" name="TextBox 5"/>
          <p:cNvSpPr txBox="1"/>
          <p:nvPr/>
        </p:nvSpPr>
        <p:spPr>
          <a:xfrm>
            <a:off x="7010400" y="4974431"/>
            <a:ext cx="4286250" cy="466725"/>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30000"/>
              </a:lnSpc>
              <a:defRPr i="0" sz="1200" b="0">
                <a:solidFill>
                  <a:srgbClr val="4B5563"/>
                </a:solidFill>
                <a:latin typeface="Poppins"/>
              </a:defRPr>
            </a:pPr>
            <a:r>
              <a:rPr i="0" sz="1200" b="0">
                <a:solidFill>
                  <a:srgbClr val="4B5563"/>
                </a:solidFill>
                <a:latin typeface="Poppins"/>
              </a:rPr>
              <a:t>世界中からの開発者が増え、ライブラリやツールの多様化に寄与。</a:t>
            </a:r>
          </a:p>
        </p:txBody>
      </p:sp>
      <p:sp>
        <p:nvSpPr>
          <p:cNvPr id="7" name="TextBox 6"/>
          <p:cNvSpPr txBox="1"/>
          <p:nvPr/>
        </p:nvSpPr>
        <p:spPr>
          <a:xfrm>
            <a:off x="7010400" y="4488656"/>
            <a:ext cx="1162050" cy="266700"/>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12000"/>
              </a:lnSpc>
              <a:defRPr i="0" sz="1500" b="0">
                <a:solidFill>
                  <a:srgbClr val="111827"/>
                </a:solidFill>
                <a:latin typeface="Poppins"/>
              </a:defRPr>
            </a:pPr>
            <a:r>
              <a:rPr i="0" sz="1500" b="0">
                <a:solidFill>
                  <a:srgbClr val="111827"/>
                </a:solidFill>
                <a:latin typeface="Poppins"/>
              </a:rPr>
              <a:t>貢献者の増加</a:t>
            </a:r>
          </a:p>
        </p:txBody>
      </p:sp>
      <p:sp>
        <p:nvSpPr>
          <p:cNvPr id="8" name="TextBox 7"/>
          <p:cNvSpPr txBox="1"/>
          <p:nvPr/>
        </p:nvSpPr>
        <p:spPr>
          <a:xfrm>
            <a:off x="7010400" y="3288506"/>
            <a:ext cx="923478" cy="266700"/>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12000"/>
              </a:lnSpc>
              <a:defRPr i="0" sz="1500" b="0">
                <a:solidFill>
                  <a:srgbClr val="111827"/>
                </a:solidFill>
                <a:latin typeface="Poppins"/>
              </a:defRPr>
            </a:pPr>
            <a:r>
              <a:rPr i="0" sz="1500" b="0">
                <a:solidFill>
                  <a:srgbClr val="111827"/>
                </a:solidFill>
                <a:latin typeface="Poppins"/>
              </a:rPr>
              <a:t>PSFの設立</a:t>
            </a:r>
          </a:p>
        </p:txBody>
      </p:sp>
      <p:sp>
        <p:nvSpPr>
          <p:cNvPr id="9" name="Rounded Rectangle 8"/>
          <p:cNvSpPr/>
          <p:nvPr/>
        </p:nvSpPr>
        <p:spPr>
          <a:xfrm>
            <a:off x="6400800" y="3288506"/>
            <a:ext cx="457200" cy="457200"/>
          </a:xfrm>
          <a:prstGeom prst="roundRect">
            <a:avLst>
              <a:gd name="adj" fmla="val 16666"/>
            </a:avLst>
          </a:prstGeom>
          <a:solidFill>
            <a:srgbClr val="9333EA"/>
          </a:solidFill>
          <a:ln>
            <a:noFill/>
          </a:ln>
          <a:effectLst>
            <a:outerShdw blurRad="57150" dir="5400000" dist="38100" rotWithShape="0">
              <a:srgbClr val="000000">
                <a:alpha val="1020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sp>
        <p:nvSpPr>
          <p:cNvPr id="10" name="Rounded Rectangle 9"/>
          <p:cNvSpPr/>
          <p:nvPr/>
        </p:nvSpPr>
        <p:spPr>
          <a:xfrm>
            <a:off x="6400800" y="4488656"/>
            <a:ext cx="457200" cy="457200"/>
          </a:xfrm>
          <a:prstGeom prst="roundRect">
            <a:avLst>
              <a:gd name="adj" fmla="val 16666"/>
            </a:avLst>
          </a:prstGeom>
          <a:solidFill>
            <a:srgbClr val="9333EA"/>
          </a:solidFill>
          <a:ln>
            <a:noFill/>
          </a:ln>
          <a:effectLst>
            <a:outerShdw blurRad="57150" dir="5400000" dist="38100" rotWithShape="0">
              <a:srgbClr val="000000">
                <a:alpha val="1020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pic>
        <p:nvPicPr>
          <p:cNvPr id="11" name="Picture 10" descr="bd914a51-9233-4ff7-8a74-0210c3b4a9cc.png"/>
          <p:cNvPicPr>
            <a:picLocks noChangeAspect="1"/>
          </p:cNvPicPr>
          <p:nvPr/>
        </p:nvPicPr>
        <p:blipFill>
          <a:blip r:embed="rId4"/>
          <a:stretch>
            <a:fillRect/>
          </a:stretch>
        </p:blipFill>
        <p:spPr>
          <a:xfrm>
            <a:off x="5257800" y="2095500"/>
            <a:ext cx="228600" cy="228600"/>
          </a:xfrm>
          <a:prstGeom prst="rect">
            <a:avLst/>
          </a:prstGeom>
        </p:spPr>
      </p:pic>
      <p:pic>
        <p:nvPicPr>
          <p:cNvPr id="12" name="Picture 11" descr="a0ce46e4-381d-494d-b2be-c59d7727804f.png"/>
          <p:cNvPicPr>
            <a:picLocks noChangeAspect="1"/>
          </p:cNvPicPr>
          <p:nvPr/>
        </p:nvPicPr>
        <p:blipFill>
          <a:blip r:embed="rId5"/>
          <a:stretch>
            <a:fillRect/>
          </a:stretch>
        </p:blipFill>
        <p:spPr>
          <a:xfrm>
            <a:off x="6515100" y="3405633"/>
            <a:ext cx="228600" cy="228600"/>
          </a:xfrm>
          <a:prstGeom prst="rect">
            <a:avLst/>
          </a:prstGeom>
        </p:spPr>
      </p:pic>
      <p:pic>
        <p:nvPicPr>
          <p:cNvPr id="13" name="Picture 12" descr="916ae0b0-4ce3-45f5-b5c9-8c4dfad6683f.png"/>
          <p:cNvPicPr>
            <a:picLocks noChangeAspect="1"/>
          </p:cNvPicPr>
          <p:nvPr/>
        </p:nvPicPr>
        <p:blipFill>
          <a:blip r:embed="rId6"/>
          <a:stretch>
            <a:fillRect/>
          </a:stretch>
        </p:blipFill>
        <p:spPr>
          <a:xfrm>
            <a:off x="6515100" y="4605783"/>
            <a:ext cx="228600" cy="228600"/>
          </a:xfrm>
          <a:prstGeom prst="rect">
            <a:avLst/>
          </a:prstGeom>
        </p:spPr>
      </p:pic>
      <p:sp>
        <p:nvSpPr>
          <p:cNvPr id="14" name="Rectangle 13"/>
          <p:cNvSpPr/>
          <p:nvPr/>
        </p:nvSpPr>
        <p:spPr>
          <a:xfrm>
            <a:off x="7010400" y="3631406"/>
            <a:ext cx="457200" cy="19050"/>
          </a:xfrm>
          <a:prstGeom prst="rect">
            <a:avLst/>
          </a:prstGeom>
          <a:solidFill>
            <a:srgbClr val="9333EA"/>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sp>
        <p:nvSpPr>
          <p:cNvPr id="15" name="Rectangle 14"/>
          <p:cNvSpPr/>
          <p:nvPr/>
        </p:nvSpPr>
        <p:spPr>
          <a:xfrm>
            <a:off x="7010400" y="4831556"/>
            <a:ext cx="457200" cy="19050"/>
          </a:xfrm>
          <a:prstGeom prst="rect">
            <a:avLst/>
          </a:prstGeom>
          <a:solidFill>
            <a:srgbClr val="9333EA"/>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sp>
        <p:nvSpPr>
          <p:cNvPr id="16" name="Rounded Rectangle 15"/>
          <p:cNvSpPr/>
          <p:nvPr/>
        </p:nvSpPr>
        <p:spPr>
          <a:xfrm>
            <a:off x="1143000" y="2419350"/>
            <a:ext cx="4267200" cy="3048000"/>
          </a:xfrm>
          <a:prstGeom prst="roundRect">
            <a:avLst>
              <a:gd name="adj" fmla="val 5000"/>
            </a:avLst>
          </a:prstGeom>
          <a:solidFill>
            <a:srgbClr val="FFFFFF"/>
          </a:solidFill>
          <a:ln>
            <a:noFill/>
          </a:ln>
          <a:effectLst>
            <a:outerShdw blurRad="142875" dir="5400000" dist="95250" rotWithShape="0">
              <a:srgbClr val="000000">
                <a:alpha val="1020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pic>
        <p:nvPicPr>
          <p:cNvPr id="17" name="Picture 16" descr="363f35f3-b8d9-48c8-a199-61c61aff6f0d.png"/>
          <p:cNvPicPr>
            <a:picLocks noChangeAspect="1"/>
          </p:cNvPicPr>
          <p:nvPr/>
        </p:nvPicPr>
        <p:blipFill>
          <a:blip r:embed="rId7"/>
          <a:stretch>
            <a:fillRect/>
          </a:stretch>
        </p:blipFill>
        <p:spPr>
          <a:xfrm>
            <a:off x="1143000" y="2419350"/>
            <a:ext cx="4267200" cy="3048000"/>
          </a:xfrm>
          <a:prstGeom prst="rect">
            <a:avLst/>
          </a:prstGeom>
        </p:spPr>
      </p:pic>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a:xfrm>
          <a:off x="0" y="0"/>
          <a:ext cx="0" cy="0"/>
          <a:chOff x="0" y="0"/>
          <a:chExt cx="0" cy="0"/>
        </a:xfrm>
      </p:grpSpPr>
      <p:sp>
        <p:nvSpPr>
          <p:cNvPr id="2" name="Rounded Rectangle 1"/>
          <p:cNvSpPr/>
          <p:nvPr/>
        </p:nvSpPr>
        <p:spPr>
          <a:xfrm>
            <a:off x="838200" y="1752600"/>
            <a:ext cx="4876800" cy="3048000"/>
          </a:xfrm>
          <a:prstGeom prst="roundRect">
            <a:avLst>
              <a:gd name="adj" fmla="val 5000"/>
            </a:avLst>
          </a:prstGeom>
          <a:solidFill>
            <a:srgbClr val="FFFFFF"/>
          </a:solidFill>
          <a:ln>
            <a:noFill/>
          </a:ln>
          <a:effectLst>
            <a:outerShdw blurRad="142875" dir="5400000" dist="95250" rotWithShape="0">
              <a:srgbClr val="000000">
                <a:alpha val="1020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pic>
        <p:nvPicPr>
          <p:cNvPr id="3" name="Picture 2" descr="2792c7be-a90b-4757-955f-5df076c649e5.png"/>
          <p:cNvPicPr>
            <a:picLocks noChangeAspect="1"/>
          </p:cNvPicPr>
          <p:nvPr/>
        </p:nvPicPr>
        <p:blipFill>
          <a:blip r:embed="rId3"/>
          <a:stretch>
            <a:fillRect/>
          </a:stretch>
        </p:blipFill>
        <p:spPr>
          <a:xfrm>
            <a:off x="838200" y="1752600"/>
            <a:ext cx="4876800" cy="3048000"/>
          </a:xfrm>
          <a:prstGeom prst="rect">
            <a:avLst/>
          </a:prstGeom>
        </p:spPr>
      </p:pic>
      <p:sp>
        <p:nvSpPr>
          <p:cNvPr id="4" name="TextBox 3"/>
          <p:cNvSpPr txBox="1"/>
          <p:nvPr/>
        </p:nvSpPr>
        <p:spPr>
          <a:xfrm>
            <a:off x="6400800" y="3419475"/>
            <a:ext cx="5007471" cy="771525"/>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24444"/>
              </a:lnSpc>
              <a:defRPr i="0" sz="1350" b="0">
                <a:solidFill>
                  <a:srgbClr val="4B5563"/>
                </a:solidFill>
                <a:latin typeface="Poppins"/>
              </a:defRPr>
            </a:pPr>
            <a:r>
              <a:rPr i="0" sz="1350" b="0">
                <a:solidFill>
                  <a:srgbClr val="4B5563"/>
                </a:solidFill>
                <a:latin typeface="Poppins"/>
              </a:rPr>
              <a:t>Pythonはデータサイエンス・機械学習・Web開発・IoTの主流言語となり、企業がプロトタイプから本番まで統合運用。NASAやGoogleも採用しています。</a:t>
            </a:r>
          </a:p>
        </p:txBody>
      </p:sp>
      <p:sp>
        <p:nvSpPr>
          <p:cNvPr id="5" name="TextBox 4"/>
          <p:cNvSpPr txBox="1"/>
          <p:nvPr/>
        </p:nvSpPr>
        <p:spPr>
          <a:xfrm>
            <a:off x="6400800" y="2228850"/>
            <a:ext cx="3448050" cy="800100"/>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80000"/>
              </a:lnSpc>
              <a:defRPr i="0" sz="4500" b="1">
                <a:solidFill>
                  <a:srgbClr val="111827"/>
                </a:solidFill>
                <a:latin typeface="Poppins"/>
              </a:defRPr>
            </a:pPr>
            <a:r>
              <a:rPr i="0" sz="4500" b="1">
                <a:solidFill>
                  <a:srgbClr val="111827"/>
                </a:solidFill>
                <a:latin typeface="Poppins"/>
              </a:rPr>
              <a:t>産業適用拡大</a:t>
            </a:r>
          </a:p>
        </p:txBody>
      </p:sp>
      <p:sp>
        <p:nvSpPr>
          <p:cNvPr id="6" name="Rectangle 5"/>
          <p:cNvSpPr/>
          <p:nvPr/>
        </p:nvSpPr>
        <p:spPr>
          <a:xfrm>
            <a:off x="6400800" y="3143250"/>
            <a:ext cx="762000" cy="38100"/>
          </a:xfrm>
          <a:prstGeom prst="rect">
            <a:avLst/>
          </a:prstGeom>
          <a:solidFill>
            <a:srgbClr val="9333EA"/>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a:xfrm>
          <a:off x="0" y="0"/>
          <a:ext cx="0" cy="0"/>
          <a:chOff x="0" y="0"/>
          <a:chExt cx="0" cy="0"/>
        </a:xfrm>
      </p:grpSpPr>
      <p:pic>
        <p:nvPicPr>
          <p:cNvPr id="2" name="Picture 1" descr="0c6a69d6-2386-4a68-b3f1-7dc8e5bd358b.png"/>
          <p:cNvPicPr>
            <a:picLocks noChangeAspect="1"/>
          </p:cNvPicPr>
          <p:nvPr/>
        </p:nvPicPr>
        <p:blipFill>
          <a:blip r:embed="rId3"/>
          <a:stretch>
            <a:fillRect/>
          </a:stretch>
        </p:blipFill>
        <p:spPr>
          <a:xfrm>
            <a:off x="762000" y="1333500"/>
            <a:ext cx="5029200" cy="5219700"/>
          </a:xfrm>
          <a:prstGeom prst="rect">
            <a:avLst/>
          </a:prstGeom>
        </p:spPr>
      </p:pic>
      <p:sp>
        <p:nvSpPr>
          <p:cNvPr id="3" name="TextBox 2"/>
          <p:cNvSpPr txBox="1"/>
          <p:nvPr/>
        </p:nvSpPr>
        <p:spPr>
          <a:xfrm>
            <a:off x="6400800" y="2890837"/>
            <a:ext cx="4929931" cy="1073943"/>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30000"/>
              </a:lnSpc>
              <a:defRPr i="0" sz="1350" b="0">
                <a:solidFill>
                  <a:srgbClr val="4B5563"/>
                </a:solidFill>
                <a:latin typeface="Poppins"/>
              </a:defRPr>
            </a:pPr>
            <a:r>
              <a:rPr i="0" sz="1350" b="0">
                <a:solidFill>
                  <a:srgbClr val="4B5563"/>
                </a:solidFill>
                <a:latin typeface="Poppins"/>
              </a:rPr>
              <a:t>CPythonをベースにCython、PyPy、JITが追加されパフォーマンスは10倍近く改善。GIL（Global Interpreter Lock）を克服する非同期I/O（asyncio）とマルチプロセスで並列実行を最適化。</a:t>
            </a:r>
          </a:p>
        </p:txBody>
      </p:sp>
      <p:sp>
        <p:nvSpPr>
          <p:cNvPr id="4" name="TextBox 3"/>
          <p:cNvSpPr txBox="1"/>
          <p:nvPr/>
        </p:nvSpPr>
        <p:spPr>
          <a:xfrm>
            <a:off x="762000" y="342900"/>
            <a:ext cx="5162550" cy="800100"/>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80000"/>
              </a:lnSpc>
              <a:defRPr i="0" sz="4500" b="1">
                <a:solidFill>
                  <a:srgbClr val="111827"/>
                </a:solidFill>
                <a:latin typeface="Poppins"/>
              </a:defRPr>
            </a:pPr>
            <a:r>
              <a:rPr i="0" sz="4500" b="1">
                <a:solidFill>
                  <a:srgbClr val="111827"/>
                </a:solidFill>
                <a:latin typeface="Poppins"/>
              </a:rPr>
              <a:t>性能向上の取り組み</a:t>
            </a:r>
          </a:p>
        </p:txBody>
      </p:sp>
      <p:sp>
        <p:nvSpPr>
          <p:cNvPr id="5" name="TextBox 4"/>
          <p:cNvSpPr txBox="1"/>
          <p:nvPr/>
        </p:nvSpPr>
        <p:spPr>
          <a:xfrm>
            <a:off x="7010400" y="4776787"/>
            <a:ext cx="3972371" cy="219075"/>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30000"/>
              </a:lnSpc>
              <a:defRPr i="0" sz="1200" b="0">
                <a:solidFill>
                  <a:srgbClr val="4B5563"/>
                </a:solidFill>
                <a:latin typeface="Poppins"/>
              </a:defRPr>
            </a:pPr>
            <a:r>
              <a:rPr i="0" sz="1200" b="0">
                <a:solidFill>
                  <a:srgbClr val="4B5563"/>
                </a:solidFill>
                <a:latin typeface="Poppins"/>
              </a:rPr>
              <a:t>CPythonにCレイヤーを追加し、数倍の速度改善を実現。</a:t>
            </a:r>
          </a:p>
        </p:txBody>
      </p:sp>
      <p:sp>
        <p:nvSpPr>
          <p:cNvPr id="6" name="TextBox 5"/>
          <p:cNvSpPr txBox="1"/>
          <p:nvPr/>
        </p:nvSpPr>
        <p:spPr>
          <a:xfrm>
            <a:off x="7010400" y="4291012"/>
            <a:ext cx="1489918" cy="266700"/>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12000"/>
              </a:lnSpc>
              <a:defRPr i="0" sz="1500" b="0">
                <a:solidFill>
                  <a:srgbClr val="111827"/>
                </a:solidFill>
                <a:latin typeface="Poppins"/>
              </a:defRPr>
            </a:pPr>
            <a:r>
              <a:rPr i="0" sz="1500" b="0">
                <a:solidFill>
                  <a:srgbClr val="111827"/>
                </a:solidFill>
                <a:latin typeface="Poppins"/>
              </a:rPr>
              <a:t>Cythonで高速化</a:t>
            </a:r>
          </a:p>
        </p:txBody>
      </p:sp>
      <p:sp>
        <p:nvSpPr>
          <p:cNvPr id="7" name="Rounded Rectangle 6"/>
          <p:cNvSpPr/>
          <p:nvPr/>
        </p:nvSpPr>
        <p:spPr>
          <a:xfrm>
            <a:off x="6400800" y="4291012"/>
            <a:ext cx="457200" cy="457200"/>
          </a:xfrm>
          <a:prstGeom prst="roundRect">
            <a:avLst>
              <a:gd name="adj" fmla="val 16666"/>
            </a:avLst>
          </a:prstGeom>
          <a:solidFill>
            <a:srgbClr val="9333EA"/>
          </a:solidFill>
          <a:ln>
            <a:noFill/>
          </a:ln>
          <a:effectLst>
            <a:outerShdw blurRad="57150" dir="5400000" dist="38100" rotWithShape="0">
              <a:srgbClr val="000000">
                <a:alpha val="1020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pic>
        <p:nvPicPr>
          <p:cNvPr id="8" name="Picture 7" descr="bd914a51-9233-4ff7-8a74-0210c3b4a9cc.png"/>
          <p:cNvPicPr>
            <a:picLocks noChangeAspect="1"/>
          </p:cNvPicPr>
          <p:nvPr/>
        </p:nvPicPr>
        <p:blipFill>
          <a:blip r:embed="rId4"/>
          <a:stretch>
            <a:fillRect/>
          </a:stretch>
        </p:blipFill>
        <p:spPr>
          <a:xfrm>
            <a:off x="5257800" y="2095500"/>
            <a:ext cx="228600" cy="228600"/>
          </a:xfrm>
          <a:prstGeom prst="rect">
            <a:avLst/>
          </a:prstGeom>
        </p:spPr>
      </p:pic>
      <p:pic>
        <p:nvPicPr>
          <p:cNvPr id="9" name="Picture 8" descr="7de61474-b4c1-4ded-aa32-9e7e3a122f4b.png"/>
          <p:cNvPicPr>
            <a:picLocks noChangeAspect="1"/>
          </p:cNvPicPr>
          <p:nvPr/>
        </p:nvPicPr>
        <p:blipFill>
          <a:blip r:embed="rId5"/>
          <a:stretch>
            <a:fillRect/>
          </a:stretch>
        </p:blipFill>
        <p:spPr>
          <a:xfrm>
            <a:off x="6515100" y="4408140"/>
            <a:ext cx="228600" cy="228600"/>
          </a:xfrm>
          <a:prstGeom prst="rect">
            <a:avLst/>
          </a:prstGeom>
        </p:spPr>
      </p:pic>
      <p:sp>
        <p:nvSpPr>
          <p:cNvPr id="10" name="Rectangle 9"/>
          <p:cNvSpPr/>
          <p:nvPr/>
        </p:nvSpPr>
        <p:spPr>
          <a:xfrm>
            <a:off x="7010400" y="4633912"/>
            <a:ext cx="457200" cy="19050"/>
          </a:xfrm>
          <a:prstGeom prst="rect">
            <a:avLst/>
          </a:prstGeom>
          <a:solidFill>
            <a:srgbClr val="9333EA"/>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sp>
        <p:nvSpPr>
          <p:cNvPr id="11" name="Rounded Rectangle 10"/>
          <p:cNvSpPr/>
          <p:nvPr/>
        </p:nvSpPr>
        <p:spPr>
          <a:xfrm>
            <a:off x="1143000" y="2419350"/>
            <a:ext cx="4267200" cy="3048000"/>
          </a:xfrm>
          <a:prstGeom prst="roundRect">
            <a:avLst>
              <a:gd name="adj" fmla="val 5000"/>
            </a:avLst>
          </a:prstGeom>
          <a:solidFill>
            <a:srgbClr val="FFFFFF"/>
          </a:solidFill>
          <a:ln>
            <a:noFill/>
          </a:ln>
          <a:effectLst>
            <a:outerShdw blurRad="142875" dir="5400000" dist="95250" rotWithShape="0">
              <a:srgbClr val="000000">
                <a:alpha val="1020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pic>
        <p:nvPicPr>
          <p:cNvPr id="12" name="Picture 11" descr="363f35f3-b8d9-48c8-a199-61c61aff6f0d.png"/>
          <p:cNvPicPr>
            <a:picLocks noChangeAspect="1"/>
          </p:cNvPicPr>
          <p:nvPr/>
        </p:nvPicPr>
        <p:blipFill>
          <a:blip r:embed="rId6"/>
          <a:stretch>
            <a:fillRect/>
          </a:stretch>
        </p:blipFill>
        <p:spPr>
          <a:xfrm>
            <a:off x="1143000" y="2419350"/>
            <a:ext cx="4267200" cy="3048000"/>
          </a:xfrm>
          <a:prstGeom prst="rect">
            <a:avLst/>
          </a:prstGeom>
        </p:spPr>
      </p:pic>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a:xfrm>
          <a:off x="0" y="0"/>
          <a:ext cx="0" cy="0"/>
          <a:chOff x="0" y="0"/>
          <a:chExt cx="0" cy="0"/>
        </a:xfrm>
      </p:grpSpPr>
      <p:pic>
        <p:nvPicPr>
          <p:cNvPr id="2" name="Picture 1" descr="2a62ba9f-0cc3-4951-b495-6877e5eab4fa.png"/>
          <p:cNvPicPr>
            <a:picLocks noChangeAspect="1"/>
          </p:cNvPicPr>
          <p:nvPr/>
        </p:nvPicPr>
        <p:blipFill>
          <a:blip r:embed="rId3"/>
          <a:stretch>
            <a:fillRect/>
          </a:stretch>
        </p:blipFill>
        <p:spPr>
          <a:xfrm>
            <a:off x="0" y="0"/>
            <a:ext cx="1219200" cy="6858000"/>
          </a:xfrm>
          <a:prstGeom prst="rect">
            <a:avLst/>
          </a:prstGeom>
        </p:spPr>
      </p:pic>
      <p:pic>
        <p:nvPicPr>
          <p:cNvPr id="3" name="Picture 2" descr="885d3f14-fcaf-4cc5-8b9c-5fa546b9e46f.png"/>
          <p:cNvPicPr>
            <a:picLocks noChangeAspect="1"/>
          </p:cNvPicPr>
          <p:nvPr/>
        </p:nvPicPr>
        <p:blipFill>
          <a:blip r:embed="rId4"/>
          <a:stretch>
            <a:fillRect/>
          </a:stretch>
        </p:blipFill>
        <p:spPr>
          <a:xfrm>
            <a:off x="0" y="5638800"/>
            <a:ext cx="1828800" cy="1219200"/>
          </a:xfrm>
          <a:prstGeom prst="rect">
            <a:avLst/>
          </a:prstGeom>
        </p:spPr>
      </p:pic>
      <p:sp>
        <p:nvSpPr>
          <p:cNvPr id="4" name="Rounded Rectangle 3"/>
          <p:cNvSpPr/>
          <p:nvPr/>
        </p:nvSpPr>
        <p:spPr>
          <a:xfrm>
            <a:off x="7772400" y="1981200"/>
            <a:ext cx="3657600" cy="3048000"/>
          </a:xfrm>
          <a:prstGeom prst="roundRect">
            <a:avLst>
              <a:gd name="adj" fmla="val 5000"/>
            </a:avLst>
          </a:prstGeom>
          <a:solidFill>
            <a:srgbClr val="FFFFFF"/>
          </a:solidFill>
          <a:ln>
            <a:noFill/>
          </a:ln>
          <a:effectLst>
            <a:outerShdw blurRad="142875" dir="5400000" dist="95250" rotWithShape="0">
              <a:srgbClr val="000000">
                <a:alpha val="1020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pic>
        <p:nvPicPr>
          <p:cNvPr id="5" name="Picture 4" descr="207c3187-04ad-4361-aaef-f74bff689ccd.png"/>
          <p:cNvPicPr>
            <a:picLocks noChangeAspect="1"/>
          </p:cNvPicPr>
          <p:nvPr/>
        </p:nvPicPr>
        <p:blipFill>
          <a:blip r:embed="rId5"/>
          <a:stretch>
            <a:fillRect/>
          </a:stretch>
        </p:blipFill>
        <p:spPr>
          <a:xfrm>
            <a:off x="7772400" y="1981200"/>
            <a:ext cx="3657600" cy="3048000"/>
          </a:xfrm>
          <a:prstGeom prst="rect">
            <a:avLst/>
          </a:prstGeom>
        </p:spPr>
      </p:pic>
      <p:sp>
        <p:nvSpPr>
          <p:cNvPr id="6" name="TextBox 5"/>
          <p:cNvSpPr txBox="1"/>
          <p:nvPr/>
        </p:nvSpPr>
        <p:spPr>
          <a:xfrm>
            <a:off x="762000" y="314325"/>
            <a:ext cx="4133850" cy="962025"/>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80000"/>
              </a:lnSpc>
              <a:defRPr i="0" sz="5400" b="1">
                <a:solidFill>
                  <a:srgbClr val="111827"/>
                </a:solidFill>
                <a:latin typeface="Poppins"/>
              </a:defRPr>
            </a:pPr>
            <a:r>
              <a:rPr i="0" sz="5400" b="1">
                <a:solidFill>
                  <a:srgbClr val="111827"/>
                </a:solidFill>
                <a:latin typeface="Poppins"/>
              </a:rPr>
              <a:t>今後の方向性</a:t>
            </a:r>
          </a:p>
        </p:txBody>
      </p:sp>
      <p:sp>
        <p:nvSpPr>
          <p:cNvPr id="7" name="TextBox 6"/>
          <p:cNvSpPr txBox="1"/>
          <p:nvPr/>
        </p:nvSpPr>
        <p:spPr>
          <a:xfrm>
            <a:off x="4991100" y="2728912"/>
            <a:ext cx="2299394" cy="533400"/>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12000"/>
              </a:lnSpc>
              <a:defRPr i="0" sz="1500" b="0">
                <a:solidFill>
                  <a:srgbClr val="111827"/>
                </a:solidFill>
                <a:latin typeface="Poppins"/>
              </a:defRPr>
            </a:pPr>
            <a:r>
              <a:rPr i="0" sz="1500" b="0">
                <a:solidFill>
                  <a:srgbClr val="111827"/>
                </a:solidFill>
                <a:latin typeface="Poppins"/>
              </a:rPr>
              <a:t>型ヒント統合による堅牢性向上</a:t>
            </a:r>
          </a:p>
        </p:txBody>
      </p:sp>
      <p:sp>
        <p:nvSpPr>
          <p:cNvPr id="8" name="TextBox 7"/>
          <p:cNvSpPr txBox="1"/>
          <p:nvPr/>
        </p:nvSpPr>
        <p:spPr>
          <a:xfrm>
            <a:off x="1524000" y="4267200"/>
            <a:ext cx="2293739" cy="533400"/>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12000"/>
              </a:lnSpc>
              <a:defRPr i="0" sz="1500" b="0">
                <a:solidFill>
                  <a:srgbClr val="111827"/>
                </a:solidFill>
                <a:latin typeface="Poppins"/>
              </a:defRPr>
            </a:pPr>
            <a:r>
              <a:rPr i="0" sz="1500" b="0">
                <a:solidFill>
                  <a:srgbClr val="111827"/>
                </a:solidFill>
                <a:latin typeface="Poppins"/>
              </a:rPr>
              <a:t>リアルタイムシステムへの適用課題</a:t>
            </a:r>
          </a:p>
        </p:txBody>
      </p:sp>
      <p:sp>
        <p:nvSpPr>
          <p:cNvPr id="9" name="TextBox 8"/>
          <p:cNvSpPr txBox="1"/>
          <p:nvPr/>
        </p:nvSpPr>
        <p:spPr>
          <a:xfrm>
            <a:off x="4991100" y="3309937"/>
            <a:ext cx="2286000" cy="407193"/>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30000"/>
              </a:lnSpc>
              <a:defRPr i="0" sz="1050" b="0">
                <a:solidFill>
                  <a:srgbClr val="4B5563"/>
                </a:solidFill>
                <a:latin typeface="Poppins"/>
              </a:defRPr>
            </a:pPr>
            <a:r>
              <a:rPr i="0" sz="1050" b="0">
                <a:solidFill>
                  <a:srgbClr val="4B5563"/>
                </a:solidFill>
                <a:latin typeface="Poppins"/>
              </a:rPr>
              <a:t>標準ライブラリへの組み込みでバグを減らし、メンテナンス性を高めます。</a:t>
            </a:r>
          </a:p>
        </p:txBody>
      </p:sp>
      <p:sp>
        <p:nvSpPr>
          <p:cNvPr id="10" name="TextBox 9"/>
          <p:cNvSpPr txBox="1"/>
          <p:nvPr/>
        </p:nvSpPr>
        <p:spPr>
          <a:xfrm>
            <a:off x="1524000" y="4848225"/>
            <a:ext cx="2283469" cy="407193"/>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30000"/>
              </a:lnSpc>
              <a:defRPr i="0" sz="1050" b="0">
                <a:solidFill>
                  <a:srgbClr val="4B5563"/>
                </a:solidFill>
                <a:latin typeface="Poppins"/>
              </a:defRPr>
            </a:pPr>
            <a:r>
              <a:rPr i="0" sz="1050" b="0">
                <a:solidFill>
                  <a:srgbClr val="4B5563"/>
                </a:solidFill>
                <a:latin typeface="Poppins"/>
              </a:rPr>
              <a:t>低レイテンシコンパイルと依存管理で挑むべきプロジェクト課題です。</a:t>
            </a:r>
          </a:p>
        </p:txBody>
      </p:sp>
      <p:sp>
        <p:nvSpPr>
          <p:cNvPr id="11" name="TextBox 10"/>
          <p:cNvSpPr txBox="1"/>
          <p:nvPr/>
        </p:nvSpPr>
        <p:spPr>
          <a:xfrm>
            <a:off x="1524000" y="3043237"/>
            <a:ext cx="2278112" cy="407193"/>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30000"/>
              </a:lnSpc>
              <a:defRPr i="0" sz="1050" b="0">
                <a:solidFill>
                  <a:srgbClr val="4B5563"/>
                </a:solidFill>
                <a:latin typeface="Poppins"/>
              </a:defRPr>
            </a:pPr>
            <a:r>
              <a:rPr i="0" sz="1050" b="0">
                <a:solidFill>
                  <a:srgbClr val="4B5563"/>
                </a:solidFill>
                <a:latin typeface="Poppins"/>
              </a:rPr>
              <a:t>新しいインタープリターと最適化により実行速度が向上します。</a:t>
            </a:r>
          </a:p>
        </p:txBody>
      </p:sp>
      <p:sp>
        <p:nvSpPr>
          <p:cNvPr id="12" name="TextBox 11"/>
          <p:cNvSpPr txBox="1"/>
          <p:nvPr/>
        </p:nvSpPr>
        <p:spPr>
          <a:xfrm>
            <a:off x="1524000" y="2728912"/>
            <a:ext cx="2037308" cy="266700"/>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12000"/>
              </a:lnSpc>
              <a:defRPr i="0" sz="1500" b="0">
                <a:solidFill>
                  <a:srgbClr val="111827"/>
                </a:solidFill>
                <a:latin typeface="Poppins"/>
              </a:defRPr>
            </a:pPr>
            <a:r>
              <a:rPr i="0" sz="1500" b="0">
                <a:solidFill>
                  <a:srgbClr val="111827"/>
                </a:solidFill>
                <a:latin typeface="Poppins"/>
              </a:rPr>
              <a:t>Python 3.12での高速化</a:t>
            </a:r>
          </a:p>
        </p:txBody>
      </p:sp>
      <p:sp>
        <p:nvSpPr>
          <p:cNvPr id="13" name="Rounded Rectangle 12"/>
          <p:cNvSpPr/>
          <p:nvPr/>
        </p:nvSpPr>
        <p:spPr>
          <a:xfrm>
            <a:off x="914400" y="2728912"/>
            <a:ext cx="457200" cy="457200"/>
          </a:xfrm>
          <a:prstGeom prst="roundRect">
            <a:avLst>
              <a:gd name="adj" fmla="val 50000"/>
            </a:avLst>
          </a:prstGeom>
          <a:solidFill>
            <a:srgbClr val="9333EA"/>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sp>
        <p:nvSpPr>
          <p:cNvPr id="14" name="Rounded Rectangle 13"/>
          <p:cNvSpPr/>
          <p:nvPr/>
        </p:nvSpPr>
        <p:spPr>
          <a:xfrm>
            <a:off x="4381500" y="2728912"/>
            <a:ext cx="457200" cy="457200"/>
          </a:xfrm>
          <a:prstGeom prst="roundRect">
            <a:avLst>
              <a:gd name="adj" fmla="val 50000"/>
            </a:avLst>
          </a:prstGeom>
          <a:solidFill>
            <a:srgbClr val="9333EA"/>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sp>
        <p:nvSpPr>
          <p:cNvPr id="15" name="Rounded Rectangle 14"/>
          <p:cNvSpPr/>
          <p:nvPr/>
        </p:nvSpPr>
        <p:spPr>
          <a:xfrm>
            <a:off x="914400" y="4267200"/>
            <a:ext cx="457200" cy="457200"/>
          </a:xfrm>
          <a:prstGeom prst="roundRect">
            <a:avLst>
              <a:gd name="adj" fmla="val 50000"/>
            </a:avLst>
          </a:prstGeom>
          <a:solidFill>
            <a:srgbClr val="9333EA"/>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pic>
        <p:nvPicPr>
          <p:cNvPr id="16" name="Picture 15" descr="bd8d2f85-c193-4b6d-8a37-d6f426d59359.png"/>
          <p:cNvPicPr>
            <a:picLocks noChangeAspect="1"/>
          </p:cNvPicPr>
          <p:nvPr/>
        </p:nvPicPr>
        <p:blipFill>
          <a:blip r:embed="rId6"/>
          <a:stretch>
            <a:fillRect/>
          </a:stretch>
        </p:blipFill>
        <p:spPr>
          <a:xfrm>
            <a:off x="8077200" y="1066800"/>
            <a:ext cx="762000" cy="190500"/>
          </a:xfrm>
          <a:prstGeom prst="rect">
            <a:avLst/>
          </a:prstGeom>
        </p:spPr>
      </p:pic>
      <p:pic>
        <p:nvPicPr>
          <p:cNvPr id="17" name="Picture 16" descr="d3e1327f-7f09-4445-8af9-6a01653d318b.png"/>
          <p:cNvPicPr>
            <a:picLocks noChangeAspect="1"/>
          </p:cNvPicPr>
          <p:nvPr/>
        </p:nvPicPr>
        <p:blipFill>
          <a:blip r:embed="rId7"/>
          <a:stretch>
            <a:fillRect/>
          </a:stretch>
        </p:blipFill>
        <p:spPr>
          <a:xfrm>
            <a:off x="10820400" y="762000"/>
            <a:ext cx="304800" cy="304800"/>
          </a:xfrm>
          <a:prstGeom prst="rect">
            <a:avLst/>
          </a:prstGeom>
        </p:spPr>
      </p:pic>
      <p:pic>
        <p:nvPicPr>
          <p:cNvPr id="18" name="Picture 17" descr="632e531c-cfd2-4d79-afd9-f6ad47d0826d.png"/>
          <p:cNvPicPr>
            <a:picLocks noChangeAspect="1"/>
          </p:cNvPicPr>
          <p:nvPr/>
        </p:nvPicPr>
        <p:blipFill>
          <a:blip r:embed="rId8"/>
          <a:stretch>
            <a:fillRect/>
          </a:stretch>
        </p:blipFill>
        <p:spPr>
          <a:xfrm>
            <a:off x="1028700" y="2846040"/>
            <a:ext cx="228600" cy="228600"/>
          </a:xfrm>
          <a:prstGeom prst="rect">
            <a:avLst/>
          </a:prstGeom>
        </p:spPr>
      </p:pic>
      <p:pic>
        <p:nvPicPr>
          <p:cNvPr id="19" name="Picture 18" descr="5acc1a93-2b5f-4672-bc9f-e3d6f4c3ca34.png"/>
          <p:cNvPicPr>
            <a:picLocks noChangeAspect="1"/>
          </p:cNvPicPr>
          <p:nvPr/>
        </p:nvPicPr>
        <p:blipFill>
          <a:blip r:embed="rId9"/>
          <a:stretch>
            <a:fillRect/>
          </a:stretch>
        </p:blipFill>
        <p:spPr>
          <a:xfrm>
            <a:off x="4495800" y="2846040"/>
            <a:ext cx="228600" cy="228600"/>
          </a:xfrm>
          <a:prstGeom prst="rect">
            <a:avLst/>
          </a:prstGeom>
        </p:spPr>
      </p:pic>
      <p:pic>
        <p:nvPicPr>
          <p:cNvPr id="20" name="Picture 19" descr="9e01ebef-723f-4760-99a8-2a1bded4eee3.png"/>
          <p:cNvPicPr>
            <a:picLocks noChangeAspect="1"/>
          </p:cNvPicPr>
          <p:nvPr/>
        </p:nvPicPr>
        <p:blipFill>
          <a:blip r:embed="rId10"/>
          <a:stretch>
            <a:fillRect/>
          </a:stretch>
        </p:blipFill>
        <p:spPr>
          <a:xfrm>
            <a:off x="1028700" y="4384327"/>
            <a:ext cx="228600" cy="228600"/>
          </a:xfrm>
          <a:prstGeom prst="rect">
            <a:avLst/>
          </a:prstGeom>
        </p:spPr>
      </p:pic>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a:xfrm>
          <a:off x="0" y="0"/>
          <a:ext cx="0" cy="0"/>
          <a:chOff x="0" y="0"/>
          <a:chExt cx="0" cy="0"/>
        </a:xfrm>
      </p:grpSpPr>
      <p:sp>
        <p:nvSpPr>
          <p:cNvPr id="2" name="Rounded Rectangle 1"/>
          <p:cNvSpPr/>
          <p:nvPr/>
        </p:nvSpPr>
        <p:spPr>
          <a:xfrm>
            <a:off x="838200" y="1752600"/>
            <a:ext cx="4876800" cy="3048000"/>
          </a:xfrm>
          <a:prstGeom prst="roundRect">
            <a:avLst>
              <a:gd name="adj" fmla="val 5000"/>
            </a:avLst>
          </a:prstGeom>
          <a:solidFill>
            <a:srgbClr val="FFFFFF"/>
          </a:solidFill>
          <a:ln>
            <a:noFill/>
          </a:ln>
          <a:effectLst>
            <a:outerShdw blurRad="142875" dir="5400000" dist="95250" rotWithShape="0">
              <a:srgbClr val="000000">
                <a:alpha val="1020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pic>
        <p:nvPicPr>
          <p:cNvPr id="3" name="Picture 2" descr="2792c7be-a90b-4757-955f-5df076c649e5.png"/>
          <p:cNvPicPr>
            <a:picLocks noChangeAspect="1"/>
          </p:cNvPicPr>
          <p:nvPr/>
        </p:nvPicPr>
        <p:blipFill>
          <a:blip r:embed="rId3"/>
          <a:stretch>
            <a:fillRect/>
          </a:stretch>
        </p:blipFill>
        <p:spPr>
          <a:xfrm>
            <a:off x="838200" y="1752600"/>
            <a:ext cx="4876800" cy="3048000"/>
          </a:xfrm>
          <a:prstGeom prst="rect">
            <a:avLst/>
          </a:prstGeom>
        </p:spPr>
      </p:pic>
      <p:sp>
        <p:nvSpPr>
          <p:cNvPr id="4" name="TextBox 3"/>
          <p:cNvSpPr txBox="1"/>
          <p:nvPr/>
        </p:nvSpPr>
        <p:spPr>
          <a:xfrm>
            <a:off x="6400800" y="3286125"/>
            <a:ext cx="5047059" cy="1038225"/>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24444"/>
              </a:lnSpc>
              <a:defRPr i="0" sz="1350" b="0">
                <a:solidFill>
                  <a:srgbClr val="4B5563"/>
                </a:solidFill>
                <a:latin typeface="Poppins"/>
              </a:defRPr>
            </a:pPr>
            <a:r>
              <a:rPr i="0" sz="1350" b="0">
                <a:solidFill>
                  <a:srgbClr val="4B5563"/>
                </a:solidFill>
                <a:latin typeface="Poppins"/>
              </a:rPr>
              <a:t>Pythonは1991年以降、計画的アップデートで機能追加とコミュニティ拡大を実現し続けてきました。今後も性能向上と新たな産業への浸透が期待されます。本日のご清聴ありがとうございました。</a:t>
            </a:r>
          </a:p>
        </p:txBody>
      </p:sp>
      <p:sp>
        <p:nvSpPr>
          <p:cNvPr id="5" name="TextBox 4"/>
          <p:cNvSpPr txBox="1"/>
          <p:nvPr/>
        </p:nvSpPr>
        <p:spPr>
          <a:xfrm>
            <a:off x="6400800" y="2095500"/>
            <a:ext cx="1733550" cy="800100"/>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80000"/>
              </a:lnSpc>
              <a:defRPr i="0" sz="4500" b="1">
                <a:solidFill>
                  <a:srgbClr val="111827"/>
                </a:solidFill>
                <a:latin typeface="Poppins"/>
              </a:defRPr>
            </a:pPr>
            <a:r>
              <a:rPr i="0" sz="4500" b="1">
                <a:solidFill>
                  <a:srgbClr val="111827"/>
                </a:solidFill>
                <a:latin typeface="Poppins"/>
              </a:rPr>
              <a:t>まとめ</a:t>
            </a:r>
          </a:p>
        </p:txBody>
      </p:sp>
      <p:sp>
        <p:nvSpPr>
          <p:cNvPr id="6" name="Rectangle 5"/>
          <p:cNvSpPr/>
          <p:nvPr/>
        </p:nvSpPr>
        <p:spPr>
          <a:xfrm>
            <a:off x="6400800" y="3009900"/>
            <a:ext cx="762000" cy="38100"/>
          </a:xfrm>
          <a:prstGeom prst="rect">
            <a:avLst/>
          </a:prstGeom>
          <a:solidFill>
            <a:srgbClr val="9333EA"/>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